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Override1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4724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llesh honnappa" initials="mh" lastIdx="1" clrIdx="0">
    <p:extLst>
      <p:ext uri="{19B8F6BF-5375-455C-9EA6-DF929625EA0E}">
        <p15:presenceInfo xmlns:p15="http://schemas.microsoft.com/office/powerpoint/2012/main" userId="5dc35eb77a922511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7BF6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0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ommentAuthors" Target="commentAuthor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User\Downloads\zomato1111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[zomato1111.xlsx]new openings!PivotTable3</c:name>
    <c:fmtId val="6"/>
  </c:pivotSource>
  <c:chart>
    <c:autoTitleDeleted val="0"/>
    <c:pivotFmts>
      <c:pivotFmt>
        <c:idx val="0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1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3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4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5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6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7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8"/>
        <c:spPr>
          <a:gradFill rotWithShape="1">
            <a:gsLst>
              <a:gs pos="0">
                <a:schemeClr val="accent1">
                  <a:satMod val="103000"/>
                  <a:lumMod val="102000"/>
                  <a:tint val="94000"/>
                </a:schemeClr>
              </a:gs>
              <a:gs pos="50000">
                <a:schemeClr val="accent1">
                  <a:satMod val="110000"/>
                  <a:lumMod val="100000"/>
                  <a:shade val="100000"/>
                </a:schemeClr>
              </a:gs>
              <a:gs pos="100000">
                <a:schemeClr val="accent1">
                  <a:lumMod val="99000"/>
                  <a:satMod val="120000"/>
                  <a:shade val="78000"/>
                </a:schemeClr>
              </a:gs>
            </a:gsLst>
            <a:lin ang="5400000" scaled="0"/>
          </a:gradFill>
          <a:ln>
            <a:noFill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9"/>
        <c:spPr>
          <a:gradFill rotWithShape="1">
            <a:gsLst>
              <a:gs pos="0">
                <a:schemeClr val="accent1">
                  <a:tint val="98000"/>
                  <a:lumMod val="114000"/>
                </a:schemeClr>
              </a:gs>
              <a:gs pos="100000">
                <a:schemeClr val="accent1">
                  <a:shade val="90000"/>
                  <a:lumMod val="84000"/>
                </a:schemeClr>
              </a:gs>
            </a:gsLst>
            <a:lin ang="5400000" scaled="0"/>
          </a:gradFill>
          <a:ln w="34925" cap="rnd">
            <a:solidFill>
              <a:schemeClr val="accent1"/>
            </a:solidFill>
            <a:round/>
          </a:ln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c:spPr>
        <c:marker>
          <c:symbol val="circle"/>
          <c:size val="6"/>
          <c:spPr>
            <a:gradFill rotWithShape="1">
              <a:gsLst>
                <a:gs pos="0">
                  <a:schemeClr val="accent2">
                    <a:satMod val="103000"/>
                    <a:lumMod val="102000"/>
                    <a:tint val="94000"/>
                  </a:schemeClr>
                </a:gs>
                <a:gs pos="50000">
                  <a:schemeClr val="accent2">
                    <a:satMod val="110000"/>
                    <a:lumMod val="100000"/>
                    <a:shade val="100000"/>
                  </a:schemeClr>
                </a:gs>
                <a:gs pos="100000">
                  <a:schemeClr val="accent2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 w="9525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>
                      <a:lumMod val="8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6.2748233926372562E-2"/>
          <c:y val="4.2255174065909604E-2"/>
          <c:w val="0.52800017408734834"/>
          <c:h val="0.76022472372314964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'new openings'!$B$7</c:f>
              <c:strCache>
                <c:ptCount val="1"/>
                <c:pt idx="0">
                  <c:v>Count of RestaurantID</c:v>
                </c:pt>
              </c:strCache>
            </c:strRef>
          </c:tx>
          <c:spPr>
            <a:gradFill rotWithShape="1">
              <a:gsLst>
                <a:gs pos="0">
                  <a:schemeClr val="accent1">
                    <a:satMod val="103000"/>
                    <a:lumMod val="102000"/>
                    <a:tint val="94000"/>
                  </a:schemeClr>
                </a:gs>
                <a:gs pos="50000">
                  <a:schemeClr val="accent1">
                    <a:satMod val="110000"/>
                    <a:lumMod val="100000"/>
                    <a:shade val="100000"/>
                  </a:schemeClr>
                </a:gs>
                <a:gs pos="100000">
                  <a:schemeClr val="accent1">
                    <a:lumMod val="99000"/>
                    <a:satMod val="120000"/>
                    <a:shade val="78000"/>
                  </a:schemeClr>
                </a:gs>
              </a:gsLst>
              <a:lin ang="5400000" scaled="0"/>
            </a:gradFill>
            <a:ln>
              <a:noFill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  <a:scene3d>
              <a:camera prst="orthographicFront">
                <a:rot lat="0" lon="0" rev="0"/>
              </a:camera>
              <a:lightRig rig="threePt" dir="tl"/>
            </a:scene3d>
            <a:sp3d prstMaterial="plastic">
              <a:bevelT w="0" h="0"/>
            </a:sp3d>
          </c:spPr>
          <c:invertIfNegative val="0"/>
          <c:cat>
            <c:strRef>
              <c:f>'new openings'!$A$8:$A$12</c:f>
              <c:strCache>
                <c:ptCount val="4"/>
                <c:pt idx="0">
                  <c:v>Canada</c:v>
                </c:pt>
                <c:pt idx="1">
                  <c:v>Singapore</c:v>
                </c:pt>
                <c:pt idx="2">
                  <c:v>Sri Lanka</c:v>
                </c:pt>
                <c:pt idx="3">
                  <c:v>Australia</c:v>
                </c:pt>
              </c:strCache>
            </c:strRef>
          </c:cat>
          <c:val>
            <c:numRef>
              <c:f>'new openings'!$B$8:$B$12</c:f>
              <c:numCache>
                <c:formatCode>General</c:formatCode>
                <c:ptCount val="4"/>
                <c:pt idx="0">
                  <c:v>4</c:v>
                </c:pt>
                <c:pt idx="1">
                  <c:v>20</c:v>
                </c:pt>
                <c:pt idx="2">
                  <c:v>20</c:v>
                </c:pt>
                <c:pt idx="3">
                  <c:v>24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9F6-4B36-A38C-200A9A1067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1258046319"/>
        <c:axId val="1258039247"/>
      </c:barChart>
      <c:lineChart>
        <c:grouping val="stacked"/>
        <c:varyColors val="0"/>
        <c:ser>
          <c:idx val="1"/>
          <c:order val="1"/>
          <c:tx>
            <c:strRef>
              <c:f>'new openings'!$C$7</c:f>
              <c:strCache>
                <c:ptCount val="1"/>
                <c:pt idx="0">
                  <c:v>Average of Rating</c:v>
                </c:pt>
              </c:strCache>
            </c:strRef>
          </c:tx>
          <c:spPr>
            <a:ln w="34925" cap="rnd">
              <a:solidFill>
                <a:schemeClr val="accent2"/>
              </a:solidFill>
              <a:round/>
            </a:ln>
            <a:effectLst>
              <a:outerShdw blurRad="57150" dist="19050" dir="5400000" algn="ctr" rotWithShape="0">
                <a:srgbClr val="000000">
                  <a:alpha val="63000"/>
                </a:srgbClr>
              </a:outerShdw>
            </a:effectLst>
          </c:spPr>
          <c:marker>
            <c:symbol val="circle"/>
            <c:size val="6"/>
            <c:spPr>
              <a:gradFill rotWithShape="1">
                <a:gsLst>
                  <a:gs pos="0">
                    <a:schemeClr val="accent2">
                      <a:satMod val="103000"/>
                      <a:lumMod val="102000"/>
                      <a:tint val="94000"/>
                    </a:schemeClr>
                  </a:gs>
                  <a:gs pos="50000">
                    <a:schemeClr val="accent2">
                      <a:satMod val="110000"/>
                      <a:lumMod val="100000"/>
                      <a:shade val="100000"/>
                    </a:schemeClr>
                  </a:gs>
                  <a:gs pos="100000">
                    <a:schemeClr val="accent2">
                      <a:lumMod val="99000"/>
                      <a:satMod val="120000"/>
                      <a:shade val="78000"/>
                    </a:schemeClr>
                  </a:gs>
                </a:gsLst>
                <a:lin ang="5400000" scaled="0"/>
              </a:gradFill>
              <a:ln w="9525">
                <a:solidFill>
                  <a:schemeClr val="accent2"/>
                </a:solidFill>
                <a:round/>
              </a:ln>
              <a:effectLst>
                <a:outerShdw blurRad="57150" dist="19050" dir="5400000" algn="ctr" rotWithShape="0">
                  <a:srgbClr val="000000">
                    <a:alpha val="63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l"/>
              </a:scene3d>
              <a:sp3d prstMaterial="plastic">
                <a:bevelT w="0" h="0"/>
              </a:sp3d>
            </c:spPr>
          </c:marker>
          <c:cat>
            <c:strRef>
              <c:f>'new openings'!$A$8:$A$12</c:f>
              <c:strCache>
                <c:ptCount val="4"/>
                <c:pt idx="0">
                  <c:v>Canada</c:v>
                </c:pt>
                <c:pt idx="1">
                  <c:v>Singapore</c:v>
                </c:pt>
                <c:pt idx="2">
                  <c:v>Sri Lanka</c:v>
                </c:pt>
                <c:pt idx="3">
                  <c:v>Australia</c:v>
                </c:pt>
              </c:strCache>
            </c:strRef>
          </c:cat>
          <c:val>
            <c:numRef>
              <c:f>'new openings'!$C$8:$C$12</c:f>
              <c:numCache>
                <c:formatCode>General</c:formatCode>
                <c:ptCount val="4"/>
                <c:pt idx="0">
                  <c:v>3.5750000000000002</c:v>
                </c:pt>
                <c:pt idx="1">
                  <c:v>3.5750000000000002</c:v>
                </c:pt>
                <c:pt idx="2">
                  <c:v>3.8699999999999997</c:v>
                </c:pt>
                <c:pt idx="3">
                  <c:v>3.6583333333333328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49F6-4B36-A38C-200A9A1067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marker val="1"/>
        <c:smooth val="0"/>
        <c:axId val="1372960783"/>
        <c:axId val="1372974095"/>
      </c:lineChart>
      <c:catAx>
        <c:axId val="1258046319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>
                <a:lumMod val="95000"/>
                <a:alpha val="54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39247"/>
        <c:crosses val="autoZero"/>
        <c:auto val="1"/>
        <c:lblAlgn val="ctr"/>
        <c:lblOffset val="100"/>
        <c:noMultiLvlLbl val="0"/>
      </c:catAx>
      <c:valAx>
        <c:axId val="125803924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lt1">
                  <a:lumMod val="95000"/>
                  <a:alpha val="10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46319"/>
        <c:crosses val="autoZero"/>
        <c:crossBetween val="between"/>
      </c:valAx>
      <c:valAx>
        <c:axId val="1372974095"/>
        <c:scaling>
          <c:orientation val="minMax"/>
        </c:scaling>
        <c:delete val="0"/>
        <c:axPos val="r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>
                    <a:lumMod val="8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372960783"/>
        <c:crosses val="max"/>
        <c:crossBetween val="between"/>
      </c:valAx>
      <c:catAx>
        <c:axId val="1372960783"/>
        <c:scaling>
          <c:orientation val="minMax"/>
        </c:scaling>
        <c:delete val="1"/>
        <c:axPos val="b"/>
        <c:numFmt formatCode="General" sourceLinked="1"/>
        <c:majorTickMark val="none"/>
        <c:minorTickMark val="none"/>
        <c:tickLblPos val="nextTo"/>
        <c:crossAx val="1372974095"/>
        <c:crosses val="autoZero"/>
        <c:auto val="1"/>
        <c:lblAlgn val="ctr"/>
        <c:lblOffset val="100"/>
        <c:noMultiLvlLbl val="0"/>
      </c:cat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>
                  <a:lumMod val="8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 flip="none" rotWithShape="1">
      <a:gsLst>
        <a:gs pos="0">
          <a:schemeClr val="dk1">
            <a:lumMod val="65000"/>
            <a:lumOff val="35000"/>
          </a:schemeClr>
        </a:gs>
        <a:gs pos="100000">
          <a:schemeClr val="dk1">
            <a:lumMod val="85000"/>
            <a:lumOff val="15000"/>
          </a:schemeClr>
        </a:gs>
      </a:gsLst>
      <a:path path="circle">
        <a:fillToRect l="50000" t="50000" r="50000" b="50000"/>
      </a:path>
      <a:tileRect/>
    </a:gradFill>
    <a:ln w="57150">
      <a:solidFill>
        <a:schemeClr val="tx2"/>
      </a:solidFill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[zomato1111.xlsx]new openings!PivotTable5</c:name>
    <c:fmtId val="6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500" b="1" i="0" u="none" strike="noStrike" kern="1200" cap="all" spc="10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r>
              <a:rPr lang="en-US" baseline="0" dirty="0"/>
              <a:t>Expenditure of cuisines in suggested countries</a:t>
            </a:r>
            <a:endParaRPr lang="en-US" dirty="0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500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pattFill prst="ltUpDiag">
            <a:fgClr>
              <a:schemeClr val="accent1"/>
            </a:fgClr>
            <a:bgClr>
              <a:schemeClr val="lt1"/>
            </a:bgClr>
          </a:pattFill>
          <a:ln>
            <a:noFill/>
          </a:ln>
          <a:effectLst/>
        </c:spPr>
        <c:marker>
          <c:symbol val="none"/>
        </c:marker>
        <c:dLbl>
          <c:idx val="0"/>
          <c:spPr>
            <a:solidFill>
              <a:srgbClr val="4472C4">
                <a:alpha val="70000"/>
              </a:srgbClr>
            </a:solidFill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showLegendKey val="0"/>
          <c:showVal val="0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'new openings'!$B$37</c:f>
              <c:strCache>
                <c:ptCount val="1"/>
                <c:pt idx="0">
                  <c:v>Total</c:v>
                </c:pt>
              </c:strCache>
            </c:strRef>
          </c:tx>
          <c:spPr>
            <a:pattFill prst="ltUpDiag">
              <a:fgClr>
                <a:schemeClr val="accent1"/>
              </a:fgClr>
              <a:bgClr>
                <a:schemeClr val="lt1"/>
              </a:bgClr>
            </a:pattFill>
            <a:ln>
              <a:noFill/>
            </a:ln>
            <a:effectLst/>
          </c:spPr>
          <c:invertIfNegative val="0"/>
          <c:cat>
            <c:strRef>
              <c:f>'new openings'!$A$38:$A$42</c:f>
              <c:strCache>
                <c:ptCount val="4"/>
                <c:pt idx="0">
                  <c:v>Australia</c:v>
                </c:pt>
                <c:pt idx="1">
                  <c:v>Canada</c:v>
                </c:pt>
                <c:pt idx="2">
                  <c:v>Singapore</c:v>
                </c:pt>
                <c:pt idx="3">
                  <c:v>Sri Lanka</c:v>
                </c:pt>
              </c:strCache>
            </c:strRef>
          </c:cat>
          <c:val>
            <c:numRef>
              <c:f>'new openings'!$B$38:$B$42</c:f>
              <c:numCache>
                <c:formatCode>General</c:formatCode>
                <c:ptCount val="4"/>
                <c:pt idx="0">
                  <c:v>32281.300000000003</c:v>
                </c:pt>
                <c:pt idx="1">
                  <c:v>8992.9000000000015</c:v>
                </c:pt>
                <c:pt idx="2">
                  <c:v>194220.25</c:v>
                </c:pt>
                <c:pt idx="3">
                  <c:v>12350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9DA-4AAD-88BC-24AC3B0EA07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69"/>
        <c:overlap val="-20"/>
        <c:axId val="1248874367"/>
        <c:axId val="1248872287"/>
      </c:barChart>
      <c:catAx>
        <c:axId val="1248874367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lt1">
                  <a:alpha val="2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3175" cap="flat" cmpd="sng" algn="ctr">
            <a:solidFill>
              <a:schemeClr val="accent1">
                <a:lumMod val="60000"/>
                <a:lumOff val="40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800" b="0" i="0" u="none" strike="noStrike" kern="1200" cap="all" spc="150" normalizeH="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2287"/>
        <c:crosses val="autoZero"/>
        <c:auto val="1"/>
        <c:lblAlgn val="ctr"/>
        <c:lblOffset val="100"/>
        <c:noMultiLvlLbl val="0"/>
      </c:catAx>
      <c:valAx>
        <c:axId val="1248872287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48874367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pivotSource>
    <c:name>[zomato1111.xlsx]Price range!PivotTable7</c:name>
    <c:fmtId val="10"/>
  </c:pivotSource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Restaurants</a:t>
            </a:r>
            <a:r>
              <a:rPr lang="en-US" baseline="0"/>
              <a:t> based on Price Range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ivotFmts>
      <c:pivotFmt>
        <c:idx val="0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1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  <c:pivotFmt>
        <c:idx val="2"/>
        <c:spPr>
          <a:solidFill>
            <a:schemeClr val="accent1"/>
          </a:solidFill>
          <a:ln>
            <a:noFill/>
          </a:ln>
          <a:effectLst/>
        </c:spPr>
        <c:marker>
          <c:symbol val="none"/>
        </c:marker>
        <c:dLbl>
          <c:idx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lIns="38100" tIns="19050" rIns="38100" bIns="19050" anchor="ctr" anchorCtr="1">
              <a:spAutoFit/>
            </a:bodyPr>
            <a:lstStyle/>
            <a:p>
              <a:pPr>
                <a:defRPr sz="900" b="0" i="0" u="none" strike="noStrike" kern="1200" baseline="0">
                  <a:solidFill>
                    <a:schemeClr val="tx1">
                      <a:lumMod val="75000"/>
                      <a:lumOff val="2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  <c:dLblPos val="outEnd"/>
          <c:showLegendKey val="0"/>
          <c:showVal val="1"/>
          <c:showCatName val="0"/>
          <c:showSerName val="0"/>
          <c:showPercent val="0"/>
          <c:showBubbleSize val="0"/>
          <c:extLst>
            <c:ext xmlns:c15="http://schemas.microsoft.com/office/drawing/2012/chart" uri="{CE6537A1-D6FC-4f65-9D91-7224C49458BB}"/>
          </c:extLst>
        </c:dLbl>
      </c:pivotFmt>
    </c:pivotFmts>
    <c:plotArea>
      <c:layout>
        <c:manualLayout>
          <c:layoutTarget val="inner"/>
          <c:xMode val="edge"/>
          <c:yMode val="edge"/>
          <c:x val="7.8025371828521428E-2"/>
          <c:y val="0.27717373869932921"/>
          <c:w val="0.76112270341207344"/>
          <c:h val="0.5377438757655292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'Price range'!$B$3</c:f>
              <c:strCache>
                <c:ptCount val="1"/>
                <c:pt idx="0">
                  <c:v>Total</c:v>
                </c:pt>
              </c:strCache>
            </c:strRef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dLbls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strRef>
              <c:f>'Price range'!$A$4:$A$8</c:f>
              <c:strCache>
                <c:ptCount val="4"/>
                <c:pt idx="0">
                  <c:v>1</c:v>
                </c:pt>
                <c:pt idx="1">
                  <c:v>2</c:v>
                </c:pt>
                <c:pt idx="2">
                  <c:v>3</c:v>
                </c:pt>
                <c:pt idx="3">
                  <c:v>4</c:v>
                </c:pt>
              </c:strCache>
            </c:strRef>
          </c:cat>
          <c:val>
            <c:numRef>
              <c:f>'Price range'!$B$4:$B$8</c:f>
              <c:numCache>
                <c:formatCode>General</c:formatCode>
                <c:ptCount val="4"/>
                <c:pt idx="0">
                  <c:v>4444</c:v>
                </c:pt>
                <c:pt idx="1">
                  <c:v>3113</c:v>
                </c:pt>
                <c:pt idx="2">
                  <c:v>1408</c:v>
                </c:pt>
                <c:pt idx="3">
                  <c:v>586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EBE1-44DE-961F-56E58C7027EC}"/>
            </c:ext>
          </c:extLst>
        </c:ser>
        <c:dLbls>
          <c:dLblPos val="outEnd"/>
          <c:showLegendKey val="0"/>
          <c:showVal val="1"/>
          <c:showCatName val="0"/>
          <c:showSerName val="0"/>
          <c:showPercent val="0"/>
          <c:showBubbleSize val="0"/>
        </c:dLbls>
        <c:gapWidth val="219"/>
        <c:overlap val="-27"/>
        <c:axId val="1258039663"/>
        <c:axId val="1258042159"/>
      </c:barChart>
      <c:catAx>
        <c:axId val="1258039663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42159"/>
        <c:crosses val="autoZero"/>
        <c:auto val="1"/>
        <c:lblAlgn val="ctr"/>
        <c:lblOffset val="100"/>
        <c:noMultiLvlLbl val="0"/>
      </c:catAx>
      <c:valAx>
        <c:axId val="1258042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258039663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r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gradFill>
      <a:gsLst>
        <a:gs pos="16000">
          <a:schemeClr val="accent4">
            <a:lumMod val="0"/>
            <a:lumOff val="100000"/>
          </a:schemeClr>
        </a:gs>
        <a:gs pos="100000">
          <a:schemeClr val="accent4">
            <a:lumMod val="100000"/>
          </a:schemeClr>
        </a:gs>
        <a:gs pos="0">
          <a:schemeClr val="accent4">
            <a:lumMod val="100000"/>
          </a:schemeClr>
        </a:gs>
      </a:gsLst>
      <a:path path="circle">
        <a:fillToRect l="50000" t="-80000" r="50000" b="180000"/>
      </a:path>
    </a:gradFill>
    <a:ln w="9525" cap="flat" cmpd="sng" algn="ctr">
      <a:solidFill>
        <a:schemeClr val="tx1">
          <a:lumMod val="15000"/>
          <a:lumOff val="85000"/>
        </a:schemeClr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  <c:extLst>
    <c:ext xmlns:c14="http://schemas.microsoft.com/office/drawing/2007/8/2/chart" uri="{781A3756-C4B2-4CAC-9D66-4F8BD8637D16}">
      <c14:pivotOptions>
        <c14:dropZoneFilter val="1"/>
        <c14:dropZoneCategories val="1"/>
        <c14:dropZoneData val="1"/>
        <c14:dropZoneSeries val="1"/>
        <c14:dropZonesVisible val="1"/>
      </c14:pivotOptions>
    </c:ext>
    <c:ext xmlns:c16="http://schemas.microsoft.com/office/drawing/2014/chart" uri="{E28EC0CA-F0BB-4C9C-879D-F8772B89E7AC}">
      <c16:pivotOptions16>
        <c16:showExpandCollapseFieldButtons val="1"/>
      </c16:pivotOptions16>
    </c:ext>
  </c:extLst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328">
  <cs:axisTitle>
    <cs:lnRef idx="0"/>
    <cs:fillRef idx="0"/>
    <cs:effectRef idx="0"/>
    <cs:fontRef idx="minor">
      <a:schemeClr val="lt1">
        <a:lumMod val="85000"/>
      </a:schemeClr>
    </cs:fontRef>
    <cs:defRPr sz="900" b="1" kern="1200" cap="all"/>
  </cs:axisTitle>
  <cs:category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categoryAxis>
  <cs:chartArea>
    <cs:lnRef idx="0"/>
    <cs:fillRef idx="0"/>
    <cs:effectRef idx="0"/>
    <cs:fontRef idx="minor">
      <a:schemeClr val="dk1"/>
    </cs:fontRef>
    <cs:spPr>
      <a:gradFill flip="none" rotWithShape="1">
        <a:gsLst>
          <a:gs pos="0">
            <a:schemeClr val="dk1">
              <a:lumMod val="65000"/>
              <a:lumOff val="35000"/>
            </a:schemeClr>
          </a:gs>
          <a:gs pos="100000">
            <a:schemeClr val="dk1">
              <a:lumMod val="85000"/>
              <a:lumOff val="15000"/>
            </a:schemeClr>
          </a:gs>
        </a:gsLst>
        <a:path path="circle">
          <a:fillToRect l="50000" t="50000" r="50000" b="50000"/>
        </a:path>
        <a:tileRect/>
      </a:gradFill>
    </cs:spPr>
    <cs:defRPr sz="1000" kern="1200"/>
  </cs:chartArea>
  <cs:dataLabel>
    <cs:lnRef idx="0"/>
    <cs:fillRef idx="0"/>
    <cs:effectRef idx="0"/>
    <cs:fontRef idx="minor">
      <a:schemeClr val="lt1">
        <a:lumMod val="8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3">
      <cs:styleClr val="auto"/>
    </cs:fillRef>
    <cs:effectRef idx="3"/>
    <cs:fontRef idx="minor">
      <a:schemeClr val="tx1"/>
    </cs:fontRef>
  </cs:dataPoint>
  <cs:dataPoint3D>
    <cs:lnRef idx="0"/>
    <cs:fillRef idx="3">
      <cs:styleClr val="auto"/>
    </cs:fillRef>
    <cs:effectRef idx="3"/>
    <cs:fontRef idx="minor">
      <a:schemeClr val="tx1"/>
    </cs:fontRef>
  </cs:dataPoint3D>
  <cs:dataPointLine>
    <cs:lnRef idx="0">
      <cs:styleClr val="auto"/>
    </cs:lnRef>
    <cs:fillRef idx="3"/>
    <cs:effectRef idx="3"/>
    <cs:fontRef idx="minor">
      <a:schemeClr val="tx1"/>
    </cs:fontRef>
    <cs:spPr>
      <a:ln w="3492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3">
      <cs:styleClr val="auto"/>
    </cs:fillRef>
    <cs:effectRef idx="3"/>
    <cs:fontRef idx="minor">
      <a:schemeClr val="tx1"/>
    </cs:fontRef>
    <cs:spPr>
      <a:ln w="9525">
        <a:solidFill>
          <a:schemeClr val="phClr"/>
        </a:solidFill>
        <a:round/>
      </a:ln>
    </cs:spPr>
  </cs:dataPointMarker>
  <cs:dataPointMarkerLayout symbol="circle" size="6"/>
  <cs:dataPointWireframe>
    <cs:lnRef idx="0">
      <cs:styleClr val="auto"/>
    </cs:lnRef>
    <cs:fillRef idx="3"/>
    <cs:effectRef idx="3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lt1">
        <a:lumMod val="85000"/>
      </a:schemeClr>
    </cs:fontRef>
    <cs:spPr>
      <a:ln w="9525">
        <a:solidFill>
          <a:schemeClr val="lt1">
            <a:lumMod val="95000"/>
            <a:alpha val="54000"/>
          </a:schemeClr>
        </a:solidFill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gradFill>
        <a:gsLst>
          <a:gs pos="100000">
            <a:schemeClr val="dk1">
              <a:lumMod val="95000"/>
              <a:lumOff val="5000"/>
            </a:schemeClr>
          </a:gs>
          <a:gs pos="0">
            <a:schemeClr val="dk1">
              <a:lumMod val="75000"/>
              <a:lumOff val="25000"/>
            </a:schemeClr>
          </a:gs>
        </a:gsLst>
        <a:path path="circle">
          <a:fillToRect l="50000" t="50000" r="50000" b="50000"/>
        </a:path>
      </a:gradFill>
      <a:ln w="9525">
        <a:solidFill>
          <a:schemeClr val="dk1">
            <a:lumMod val="75000"/>
            <a:lumOff val="2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>
            <a:lumMod val="95000"/>
            <a:alpha val="10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>
        <a:solidFill>
          <a:schemeClr val="lt1">
            <a:lumMod val="95000"/>
            <a:alpha val="5000"/>
          </a:schemeClr>
        </a:solidFill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lt1"/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>
        <a:solidFill>
          <a:schemeClr val="lt1">
            <a:lumMod val="95000"/>
            <a:alpha val="54000"/>
          </a:schemeClr>
        </a:solidFill>
      </a:ln>
    </cs:spPr>
  </cs:leaderLine>
  <cs:legend>
    <cs:lnRef idx="0"/>
    <cs:fillRef idx="0"/>
    <cs:effectRef idx="0"/>
    <cs:fontRef idx="minor">
      <a:schemeClr val="lt1">
        <a:lumMod val="85000"/>
      </a:schemeClr>
    </cs:fontRef>
    <cs:defRPr sz="900" kern="1200"/>
  </cs:legend>
  <cs:plotArea>
    <cs:lnRef idx="0"/>
    <cs:fillRef idx="0"/>
    <cs:effectRef idx="0"/>
    <cs:fontRef idx="minor">
      <a:schemeClr val="tx1"/>
    </cs:fontRef>
  </cs:plotArea>
  <cs:plotArea3D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lt1">
        <a:lumMod val="85000"/>
      </a:schemeClr>
    </cs:fontRef>
    <cs:spPr>
      <a:ln w="12700" cap="flat" cmpd="sng" algn="ctr">
        <a:solidFill>
          <a:schemeClr val="lt1">
            <a:lumMod val="95000"/>
            <a:alpha val="54000"/>
          </a:schemeClr>
        </a:solidFill>
        <a:round/>
      </a:ln>
    </cs:spPr>
    <cs:defRPr sz="900" kern="1200"/>
  </cs:seriesAxis>
  <cs:seriesLine>
    <cs:lnRef idx="0"/>
    <cs:fillRef idx="0"/>
    <cs:effectRef idx="0"/>
    <cs:fontRef idx="minor">
      <a:schemeClr val="lt1"/>
    </cs:fontRef>
    <cs:spPr>
      <a:ln w="9525" cap="flat" cmpd="sng" algn="ctr">
        <a:solidFill>
          <a:schemeClr val="lt1">
            <a:lumMod val="95000"/>
            <a:alpha val="54000"/>
          </a:schemeClr>
        </a:solidFill>
        <a:round/>
      </a:ln>
    </cs:spPr>
  </cs:seriesLine>
  <cs:title>
    <cs:lnRef idx="0"/>
    <cs:fillRef idx="0"/>
    <cs:effectRef idx="0"/>
    <cs:fontRef idx="minor">
      <a:schemeClr val="lt1">
        <a:lumMod val="95000"/>
      </a:schemeClr>
    </cs:fontRef>
    <cs:defRPr sz="1600" b="1" kern="1200" spc="100" baseline="0">
      <a:effectLst>
        <a:outerShdw blurRad="50800" dist="38100" dir="5400000" algn="t" rotWithShape="0">
          <a:prstClr val="black">
            <a:alpha val="40000"/>
          </a:prstClr>
        </a:outerShdw>
      </a:effectLst>
    </cs:defRPr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</a:ln>
    </cs:spPr>
  </cs:trendline>
  <cs:trendlineLabel>
    <cs:lnRef idx="0"/>
    <cs:fillRef idx="0"/>
    <cs:effectRef idx="0"/>
    <cs:fontRef idx="minor">
      <a:schemeClr val="lt1">
        <a:lumMod val="8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gradFill>
        <a:gsLst>
          <a:gs pos="100000">
            <a:schemeClr val="lt1">
              <a:lumMod val="85000"/>
            </a:schemeClr>
          </a:gs>
          <a:gs pos="0">
            <a:schemeClr val="lt1"/>
          </a:gs>
        </a:gsLst>
        <a:path path="circle">
          <a:fillToRect l="50000" t="50000" r="50000" b="50000"/>
        </a:path>
      </a:gradFill>
      <a:ln w="9525" cap="flat" cmpd="sng" algn="ctr">
        <a:solidFill>
          <a:schemeClr val="lt1"/>
        </a:solidFill>
        <a:round/>
      </a:ln>
    </cs:spPr>
  </cs:upBar>
  <cs:valueAxis>
    <cs:lnRef idx="0"/>
    <cs:fillRef idx="0"/>
    <cs:effectRef idx="0"/>
    <cs:fontRef idx="minor">
      <a:schemeClr val="lt1">
        <a:lumMod val="85000"/>
      </a:schemeClr>
    </cs:fontRef>
    <cs:defRPr sz="900" kern="1200"/>
  </cs:valueAxis>
  <cs:wall>
    <cs:lnRef idx="0"/>
    <cs:fillRef idx="0"/>
    <cs:effectRef idx="0"/>
    <cs:fontRef idx="minor">
      <a:schemeClr val="tx1"/>
    </cs:fontRef>
  </cs:wall>
</cs:chartStyle>
</file>

<file path=ppt/charts/style2.xml><?xml version="1.0" encoding="utf-8"?>
<cs:chartStyle xmlns:cs="http://schemas.microsoft.com/office/drawing/2012/chartStyle" xmlns:a="http://schemas.openxmlformats.org/drawingml/2006/main" id="214">
  <cs:axisTitle>
    <cs:lnRef idx="0"/>
    <cs:fillRef idx="0"/>
    <cs:effectRef idx="0"/>
    <cs:fontRef idx="minor">
      <a:schemeClr val="lt1"/>
    </cs:fontRef>
    <cs:defRPr sz="900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800" kern="1200" cap="all" spc="150" normalizeH="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000" kern="1200"/>
  </cs:chartArea>
  <cs:dataLabel>
    <cs:lnRef idx="0"/>
    <cs:fillRef idx="0">
      <cs:styleClr val="auto"/>
    </cs:fillRef>
    <cs:effectRef idx="0"/>
    <cs:fontRef idx="minor">
      <a:schemeClr val="lt1"/>
    </cs:fontRef>
    <cs:spPr>
      <a:solidFill>
        <a:schemeClr val="phClr">
          <a:alpha val="70000"/>
        </a:schemeClr>
      </a:solidFill>
    </cs:spPr>
    <cs:defRPr sz="900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900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900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900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500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900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900" kern="1200"/>
  </cs:valueAxis>
  <cs:wall>
    <cs:lnRef idx="0"/>
    <cs:fillRef idx="0"/>
    <cs:effectRef idx="0"/>
    <cs:fontRef idx="minor">
      <a:schemeClr val="dk1"/>
    </cs:fontRef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10.jp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54955" y="1447800"/>
            <a:ext cx="8825658" cy="3329581"/>
          </a:xfrm>
        </p:spPr>
        <p:txBody>
          <a:bodyPr anchor="b"/>
          <a:lstStyle>
            <a:lvl1pPr>
              <a:defRPr sz="7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54955" y="4777380"/>
            <a:ext cx="8825658" cy="861420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accent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923F103-BC34-4FE4-A40E-EDDEECFDA5D0}" type="datetimeFigureOut">
              <a:rPr lang="en-US" smtClean="0"/>
              <a:pPr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0364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4800587"/>
            <a:ext cx="882565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54955" y="685800"/>
            <a:ext cx="8825658" cy="3640666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6" y="5367325"/>
            <a:ext cx="8825656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786873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8825659" cy="1981200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8825659" cy="23622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93029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74801" y="1447800"/>
            <a:ext cx="7999315" cy="2323374"/>
          </a:xfrm>
        </p:spPr>
        <p:txBody>
          <a:bodyPr/>
          <a:lstStyle>
            <a:lvl1pPr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3"/>
          <p:cNvSpPr>
            <a:spLocks noGrp="1"/>
          </p:cNvSpPr>
          <p:nvPr>
            <p:ph type="body" sz="half" idx="13"/>
          </p:nvPr>
        </p:nvSpPr>
        <p:spPr>
          <a:xfrm>
            <a:off x="1930400" y="3771174"/>
            <a:ext cx="7279649" cy="342174"/>
          </a:xfrm>
        </p:spPr>
        <p:txBody>
          <a:bodyPr anchor="t">
            <a:normAutofit/>
          </a:bodyPr>
          <a:lstStyle>
            <a:lvl1pPr marL="0" indent="0">
              <a:buNone/>
              <a:defRPr lang="en-US" sz="1400" b="0" i="0" kern="1200" cap="small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4350657"/>
            <a:ext cx="8825659" cy="1676400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98295" y="971253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9330490" y="2613787"/>
            <a:ext cx="801912" cy="19697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accent1"/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789834627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3124201"/>
            <a:ext cx="8825660" cy="165318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4" y="4777381"/>
            <a:ext cx="8825659" cy="860400"/>
          </a:xfrm>
        </p:spPr>
        <p:txBody>
          <a:bodyPr anchor="t"/>
          <a:lstStyle>
            <a:lvl1pPr marL="0" indent="0" algn="l">
              <a:buNone/>
              <a:defRPr sz="2000" cap="none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9890305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32947" y="198120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652463" y="266700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3659" y="1981200"/>
            <a:ext cx="293624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873106" y="266700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1981200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7124700" y="266700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889771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52463" y="4250949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52463" y="2209800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652463" y="4827211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89375" y="4250949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889374" y="2209800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888022" y="4827210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124700" y="4250949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124699" y="2209800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7124575" y="4827208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3726142" y="2133600"/>
            <a:ext cx="0" cy="3962400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6962227" y="2133600"/>
            <a:ext cx="0" cy="3966882"/>
          </a:xfrm>
          <a:prstGeom prst="line">
            <a:avLst/>
          </a:prstGeom>
          <a:ln w="12700" cmpd="sng">
            <a:solidFill>
              <a:schemeClr val="accent1"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89593181"/>
      </p:ext>
    </p:extLst>
  </p:cSld>
  <p:clrMapOvr>
    <a:masterClrMapping/>
  </p:clrMapOvr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6D93-FCAC-47E0-A2EE-787E62CA814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9048099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304212" y="430213"/>
            <a:ext cx="1752601" cy="5826125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52463" y="887414"/>
            <a:ext cx="7423149" cy="536892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A879A6-0FD0-4734-A311-86BFCA472E6E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95522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C9CA7B-DFD4-44B5-8C60-D14B8CD1FB59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8971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6" y="2861733"/>
            <a:ext cx="8825657" cy="1915647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54955" y="4777381"/>
            <a:ext cx="8825658" cy="860400"/>
          </a:xfrm>
        </p:spPr>
        <p:txBody>
          <a:bodyPr anchor="t"/>
          <a:lstStyle>
            <a:lvl1pPr marL="0" indent="0" algn="l">
              <a:buNone/>
              <a:defRPr sz="2000" cap="all">
                <a:solidFill>
                  <a:schemeClr val="accent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4E6425-0181-43F2-84FC-787E803FD2F8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045107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03312" y="2060575"/>
            <a:ext cx="4396339" cy="41957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654493" y="2056092"/>
            <a:ext cx="4396341" cy="4200245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DB8791-F1B0-41E7-B7FD-A781E65C4266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10471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3" y="1905000"/>
            <a:ext cx="439633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03312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654495" y="1905000"/>
            <a:ext cx="4396339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654495" y="2514600"/>
            <a:ext cx="4396339" cy="37417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D63B2-E120-4ED8-B27B-C685F510A5FE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09834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18ACC-A947-437B-A130-35BD54FDF1E9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8021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C8D7E02-BCB8-4D50-A234-369438C08659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26295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4954" y="1447800"/>
            <a:ext cx="3401064" cy="1447800"/>
          </a:xfrm>
        </p:spPr>
        <p:txBody>
          <a:bodyPr anchor="b"/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84616" y="1447800"/>
            <a:ext cx="5195997" cy="45720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129280"/>
            <a:ext cx="3401063" cy="289559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E86A4C-8E40-4F87-A4F0-01A0687C5742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834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53907" y="1854192"/>
            <a:ext cx="5092906" cy="1574808"/>
          </a:xfrm>
        </p:spPr>
        <p:txBody>
          <a:bodyPr anchor="b">
            <a:normAutofit/>
          </a:bodyPr>
          <a:lstStyle>
            <a:lvl1pPr algn="l">
              <a:defRPr sz="36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949546" y="1143000"/>
            <a:ext cx="3200400" cy="4572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54954" y="3657600"/>
            <a:ext cx="5084979" cy="1371600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E72C73-2D91-4E12-BA25-F0AA0C03599B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91408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4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5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613"/>
          <a:stretch/>
        </p:blipFill>
        <p:spPr>
          <a:xfrm>
            <a:off x="0" y="2669685"/>
            <a:ext cx="4037012" cy="4188315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640"/>
          <a:stretch/>
        </p:blipFill>
        <p:spPr>
          <a:xfrm>
            <a:off x="0" y="2892347"/>
            <a:ext cx="1522412" cy="2365453"/>
          </a:xfrm>
          <a:prstGeom prst="rect">
            <a:avLst/>
          </a:prstGeom>
        </p:spPr>
      </p:pic>
      <p:sp>
        <p:nvSpPr>
          <p:cNvPr id="16" name="Oval 15"/>
          <p:cNvSpPr/>
          <p:nvPr/>
        </p:nvSpPr>
        <p:spPr>
          <a:xfrm>
            <a:off x="8609012" y="1676400"/>
            <a:ext cx="2819400" cy="28194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40000"/>
                  <a:lumOff val="60000"/>
                  <a:alpha val="7000"/>
                </a:schemeClr>
              </a:gs>
              <a:gs pos="69000">
                <a:schemeClr val="bg2">
                  <a:lumMod val="40000"/>
                  <a:lumOff val="60000"/>
                  <a:alpha val="0"/>
                </a:schemeClr>
              </a:gs>
              <a:gs pos="36000">
                <a:schemeClr val="bg2">
                  <a:lumMod val="40000"/>
                  <a:lumOff val="6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813"/>
          <a:stretch/>
        </p:blipFill>
        <p:spPr>
          <a:xfrm>
            <a:off x="7999412" y="0"/>
            <a:ext cx="1603387" cy="1141407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3320"/>
          <a:stretch/>
        </p:blipFill>
        <p:spPr>
          <a:xfrm>
            <a:off x="8609012" y="6096000"/>
            <a:ext cx="993734" cy="76200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10437812" y="0"/>
            <a:ext cx="685800" cy="1143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6111" y="452718"/>
            <a:ext cx="9404723" cy="1400530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03312" y="2052918"/>
            <a:ext cx="8946541" cy="41954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10155639" y="1790701"/>
            <a:ext cx="990599" cy="304799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2BE451C3-0FF4-47C4-B829-773ADF60F88C}" type="datetimeFigureOut">
              <a:rPr lang="en-US" smtClean="0"/>
              <a:t>1/18/2024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8951573" y="3225297"/>
            <a:ext cx="3859795" cy="30480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00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52540" y="295729"/>
            <a:ext cx="838199" cy="7676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800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34730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4725" r:id="rId1"/>
    <p:sldLayoutId id="2147484726" r:id="rId2"/>
    <p:sldLayoutId id="2147484727" r:id="rId3"/>
    <p:sldLayoutId id="2147484728" r:id="rId4"/>
    <p:sldLayoutId id="2147484729" r:id="rId5"/>
    <p:sldLayoutId id="2147484730" r:id="rId6"/>
    <p:sldLayoutId id="2147484731" r:id="rId7"/>
    <p:sldLayoutId id="2147484732" r:id="rId8"/>
    <p:sldLayoutId id="2147484733" r:id="rId9"/>
    <p:sldLayoutId id="2147484734" r:id="rId10"/>
    <p:sldLayoutId id="2147484735" r:id="rId11"/>
    <p:sldLayoutId id="2147484736" r:id="rId12"/>
    <p:sldLayoutId id="2147484737" r:id="rId13"/>
    <p:sldLayoutId id="2147484738" r:id="rId14"/>
    <p:sldLayoutId id="2147484739" r:id="rId15"/>
    <p:sldLayoutId id="2147484740" r:id="rId16"/>
    <p:sldLayoutId id="2147484741" r:id="rId17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420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20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agpurtoday.in/zomato-ipo-subscribed-36-in-early-hours/07141455" TargetMode="External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Relationship Id="rId5" Type="http://schemas.openxmlformats.org/officeDocument/2006/relationships/hyperlink" Target="https://dazeinfo.com/2020/11/19/zomato-ad-controversy/" TargetMode="External"/><Relationship Id="rId4" Type="http://schemas.openxmlformats.org/officeDocument/2006/relationships/image" Target="../media/image7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chart" Target="../charts/chart3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9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publicdomainpictures.net/view-image.php?image=47721&amp;jazyk=es" TargetMode="External"/><Relationship Id="rId3" Type="http://schemas.openxmlformats.org/officeDocument/2006/relationships/image" Target="../media/image8.jpg"/><Relationship Id="rId7" Type="http://schemas.openxmlformats.org/officeDocument/2006/relationships/image" Target="../media/image10.jp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hyperlink" Target="https://openclipart.org/detail/121669" TargetMode="External"/><Relationship Id="rId11" Type="http://schemas.openxmlformats.org/officeDocument/2006/relationships/chart" Target="../charts/chart1.xml"/><Relationship Id="rId5" Type="http://schemas.openxmlformats.org/officeDocument/2006/relationships/image" Target="../media/image9.png"/><Relationship Id="rId10" Type="http://schemas.openxmlformats.org/officeDocument/2006/relationships/hyperlink" Target="https://www.familysearch.org/wiki/en/Sri_Lanka_Genealogy" TargetMode="External"/><Relationship Id="rId4" Type="http://schemas.openxmlformats.org/officeDocument/2006/relationships/hyperlink" Target="https://wallpapersafari.com/australia-flag-wallpapers/" TargetMode="External"/><Relationship Id="rId9" Type="http://schemas.openxmlformats.org/officeDocument/2006/relationships/image" Target="../media/image11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slideLayout" Target="../slideLayouts/slideLayout11.xml"/><Relationship Id="rId1" Type="http://schemas.openxmlformats.org/officeDocument/2006/relationships/themeOverride" Target="../theme/themeOverride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5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6.xml"/><Relationship Id="rId4" Type="http://schemas.openxmlformats.org/officeDocument/2006/relationships/hyperlink" Target="http://commons.wikimedia.org/wiki/File:Clipboard_01.svg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123320AB-2CCD-43D4-BF85-9AD430F77ED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-1" y="-1"/>
            <a:ext cx="12210757" cy="685800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7648A18C-5B49-4A42-A9DA-0369708B7F1A}"/>
              </a:ext>
            </a:extLst>
          </p:cNvPr>
          <p:cNvSpPr/>
          <p:nvPr/>
        </p:nvSpPr>
        <p:spPr>
          <a:xfrm>
            <a:off x="3134330" y="1013297"/>
            <a:ext cx="6514637" cy="80521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34CE47-D245-4B10-ABD3-FD5BFBD4AD96}"/>
              </a:ext>
            </a:extLst>
          </p:cNvPr>
          <p:cNvSpPr>
            <a:spLocks noGrp="1"/>
          </p:cNvSpPr>
          <p:nvPr>
            <p:ph type="ctrTitle" idx="4294967295"/>
          </p:nvPr>
        </p:nvSpPr>
        <p:spPr>
          <a:xfrm>
            <a:off x="3361271" y="1012065"/>
            <a:ext cx="6162675" cy="806450"/>
          </a:xfrm>
        </p:spPr>
        <p:txBody>
          <a:bodyPr>
            <a:normAutofit/>
          </a:bodyPr>
          <a:lstStyle/>
          <a:p>
            <a:r>
              <a:rPr lang="en-IN" sz="4000" b="1" dirty="0">
                <a:solidFill>
                  <a:srgbClr val="FF0000"/>
                </a:solidFill>
              </a:rPr>
              <a:t>Zomato Data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E0EEB6-B17D-44C8-A907-7C8BFBC24379}"/>
              </a:ext>
            </a:extLst>
          </p:cNvPr>
          <p:cNvSpPr>
            <a:spLocks noGrp="1"/>
          </p:cNvSpPr>
          <p:nvPr>
            <p:ph type="subTitle" idx="4294967295"/>
          </p:nvPr>
        </p:nvSpPr>
        <p:spPr>
          <a:xfrm>
            <a:off x="3367088" y="4756150"/>
            <a:ext cx="8824912" cy="862013"/>
          </a:xfrm>
        </p:spPr>
        <p:txBody>
          <a:bodyPr>
            <a:normAutofit/>
          </a:bodyPr>
          <a:lstStyle/>
          <a:p>
            <a:r>
              <a:rPr lang="en-IN" sz="2000" b="1" dirty="0">
                <a:solidFill>
                  <a:srgbClr val="FF0000"/>
                </a:solidFill>
              </a:rPr>
              <a:t>By : mallesh 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02D2A1B-D657-419C-9A86-59B432849BA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tretch>
            <a:fillRect/>
          </a:stretch>
        </p:blipFill>
        <p:spPr>
          <a:xfrm>
            <a:off x="3530116" y="2153690"/>
            <a:ext cx="5824986" cy="293784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96A1BA06-167A-4722-93C7-2B18A56A1135}"/>
              </a:ext>
            </a:extLst>
          </p:cNvPr>
          <p:cNvSpPr/>
          <p:nvPr/>
        </p:nvSpPr>
        <p:spPr>
          <a:xfrm>
            <a:off x="7219402" y="4660829"/>
            <a:ext cx="2135700" cy="43071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FF0000"/>
                </a:solidFill>
              </a:rPr>
              <a:t>BY:MALLESH H</a:t>
            </a:r>
          </a:p>
        </p:txBody>
      </p:sp>
    </p:spTree>
    <p:extLst>
      <p:ext uri="{BB962C8B-B14F-4D97-AF65-F5344CB8AC3E}">
        <p14:creationId xmlns:p14="http://schemas.microsoft.com/office/powerpoint/2010/main" val="95783927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C9A01F-BF6C-476C-80BD-7238DFB32B59}"/>
              </a:ext>
            </a:extLst>
          </p:cNvPr>
          <p:cNvSpPr txBox="1"/>
          <p:nvPr/>
        </p:nvSpPr>
        <p:spPr>
          <a:xfrm>
            <a:off x="2075290" y="49788"/>
            <a:ext cx="9356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C00000"/>
                </a:solidFill>
              </a:rPr>
              <a:t>Restaurants based on Price range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8C538CF8-22F8-4406-8CF9-0D356AD6328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9591621"/>
              </p:ext>
            </p:extLst>
          </p:nvPr>
        </p:nvGraphicFramePr>
        <p:xfrm>
          <a:off x="2385390" y="911375"/>
          <a:ext cx="6175513" cy="2236200"/>
        </p:xfrm>
        <a:graphic>
          <a:graphicData uri="http://schemas.openxmlformats.org/drawingml/2006/table">
            <a:tbl>
              <a:tblPr/>
              <a:tblGrid>
                <a:gridCol w="2393878">
                  <a:extLst>
                    <a:ext uri="{9D8B030D-6E8A-4147-A177-3AD203B41FA5}">
                      <a16:colId xmlns:a16="http://schemas.microsoft.com/office/drawing/2014/main" val="3761654089"/>
                    </a:ext>
                  </a:extLst>
                </a:gridCol>
                <a:gridCol w="3781635">
                  <a:extLst>
                    <a:ext uri="{9D8B030D-6E8A-4147-A177-3AD203B41FA5}">
                      <a16:colId xmlns:a16="http://schemas.microsoft.com/office/drawing/2014/main" val="580012036"/>
                    </a:ext>
                  </a:extLst>
                </a:gridCol>
              </a:tblGrid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Row Labels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 of RestaurantID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0AD4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987316620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4444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6764044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3113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67633721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1408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854940669"/>
                  </a:ext>
                </a:extLst>
              </a:tr>
              <a:tr h="447240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4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586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DD7E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00977202"/>
                  </a:ext>
                </a:extLst>
              </a:tr>
            </a:tbl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507C1F70-4451-412B-B963-E5C1EFB516F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635278929"/>
              </p:ext>
            </p:extLst>
          </p:nvPr>
        </p:nvGraphicFramePr>
        <p:xfrm>
          <a:off x="7480852" y="3793906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8B0A159-303B-443F-90B5-F0864013E65D}"/>
              </a:ext>
            </a:extLst>
          </p:cNvPr>
          <p:cNvSpPr txBox="1"/>
          <p:nvPr/>
        </p:nvSpPr>
        <p:spPr>
          <a:xfrm>
            <a:off x="689113" y="3578087"/>
            <a:ext cx="6400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There are 9551 number of restaurants in which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85E6A14-0CC4-47FD-B659-44BF823C4047}"/>
              </a:ext>
            </a:extLst>
          </p:cNvPr>
          <p:cNvSpPr txBox="1"/>
          <p:nvPr/>
        </p:nvSpPr>
        <p:spPr>
          <a:xfrm>
            <a:off x="781877" y="4267199"/>
            <a:ext cx="5738192" cy="17030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4444 number of restaurants in the range of 1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3113 number of restaurants in the range of 2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1408 number of restaurants in the range of 3</a:t>
            </a:r>
          </a:p>
          <a:p>
            <a:pPr marL="285750" indent="-285750">
              <a:lnSpc>
                <a:spcPct val="150000"/>
              </a:lnSpc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586 number of restaurants in the range of 4</a:t>
            </a:r>
          </a:p>
        </p:txBody>
      </p:sp>
    </p:spTree>
    <p:extLst>
      <p:ext uri="{BB962C8B-B14F-4D97-AF65-F5344CB8AC3E}">
        <p14:creationId xmlns:p14="http://schemas.microsoft.com/office/powerpoint/2010/main" val="20723287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B18720C-5211-4489-91C8-C0BCD601C9C8}"/>
              </a:ext>
            </a:extLst>
          </p:cNvPr>
          <p:cNvSpPr txBox="1"/>
          <p:nvPr/>
        </p:nvSpPr>
        <p:spPr>
          <a:xfrm>
            <a:off x="3843130" y="371061"/>
            <a:ext cx="349857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0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DASHBOARD</a:t>
            </a:r>
          </a:p>
        </p:txBody>
      </p:sp>
      <p:pic>
        <p:nvPicPr>
          <p:cNvPr id="78" name="Picture 77">
            <a:extLst>
              <a:ext uri="{FF2B5EF4-FFF2-40B4-BE49-F238E27FC236}">
                <a16:creationId xmlns:a16="http://schemas.microsoft.com/office/drawing/2014/main" id="{C2A7F0E4-F4A3-4422-8EC2-5E152E710A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1550" y="1207196"/>
            <a:ext cx="9934943" cy="53389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19957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8AEB483-CB54-460A-810D-13E4367BFD79}"/>
              </a:ext>
            </a:extLst>
          </p:cNvPr>
          <p:cNvSpPr txBox="1"/>
          <p:nvPr/>
        </p:nvSpPr>
        <p:spPr>
          <a:xfrm>
            <a:off x="4800600" y="1856839"/>
            <a:ext cx="4318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IN" sz="8000" b="1" dirty="0">
                <a:solidFill>
                  <a:srgbClr val="00B0F0"/>
                </a:solidFill>
                <a:latin typeface="Algerian" panose="04020705040A02060702" pitchFamily="82" charset="0"/>
              </a:rPr>
              <a:t>Thank  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4A9CD37-9DDA-459A-86F4-0457C445C739}"/>
              </a:ext>
            </a:extLst>
          </p:cNvPr>
          <p:cNvSpPr txBox="1"/>
          <p:nvPr/>
        </p:nvSpPr>
        <p:spPr>
          <a:xfrm>
            <a:off x="5473700" y="3180278"/>
            <a:ext cx="3302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8000" b="1" dirty="0">
                <a:solidFill>
                  <a:srgbClr val="00B0F0"/>
                </a:solidFill>
                <a:latin typeface="Algerian" panose="04020705040A02060702" pitchFamily="82" charset="0"/>
              </a:rPr>
              <a:t>YOU</a:t>
            </a:r>
          </a:p>
        </p:txBody>
      </p:sp>
    </p:spTree>
    <p:extLst>
      <p:ext uri="{BB962C8B-B14F-4D97-AF65-F5344CB8AC3E}">
        <p14:creationId xmlns:p14="http://schemas.microsoft.com/office/powerpoint/2010/main" val="413121996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161D6D0-9FD6-41D8-87C1-1A58E80EF8F9}"/>
              </a:ext>
            </a:extLst>
          </p:cNvPr>
          <p:cNvSpPr txBox="1"/>
          <p:nvPr/>
        </p:nvSpPr>
        <p:spPr>
          <a:xfrm>
            <a:off x="861390" y="753792"/>
            <a:ext cx="95415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600" b="1" cap="none" spc="0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92D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ANALYS</a:t>
            </a:r>
            <a:r>
              <a:rPr lang="en-US" sz="36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92D050"/>
                </a:solidFill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Arial Rounded MT Bold" panose="020F0704030504030204" pitchFamily="34" charset="0"/>
              </a:rPr>
              <a:t>IS-OPENING NEW RESTAURANTS</a:t>
            </a:r>
            <a:endParaRPr lang="en-US" sz="3600" b="1" cap="none" spc="0" dirty="0">
              <a:ln w="9525">
                <a:solidFill>
                  <a:schemeClr val="bg1"/>
                </a:solidFill>
                <a:prstDash val="solid"/>
              </a:ln>
              <a:solidFill>
                <a:srgbClr val="92D050"/>
              </a:solidFill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  <a:latin typeface="Arial Rounded MT Bold" panose="020F070403050403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459E2AF-9F8B-4F01-AA76-FF86112EA14D}"/>
              </a:ext>
            </a:extLst>
          </p:cNvPr>
          <p:cNvSpPr txBox="1"/>
          <p:nvPr/>
        </p:nvSpPr>
        <p:spPr>
          <a:xfrm>
            <a:off x="980661" y="2220603"/>
            <a:ext cx="1068125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 suitable for  opening new restaurants with less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658003-933A-466A-907E-951BD2E9C52B}"/>
              </a:ext>
            </a:extLst>
          </p:cNvPr>
          <p:cNvSpPr txBox="1"/>
          <p:nvPr/>
        </p:nvSpPr>
        <p:spPr>
          <a:xfrm>
            <a:off x="980661" y="2682268"/>
            <a:ext cx="7248939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Cities suitable for opening new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A8100FE-C76F-47B3-84F6-C9539F0332A5}"/>
              </a:ext>
            </a:extLst>
          </p:cNvPr>
          <p:cNvSpPr txBox="1"/>
          <p:nvPr/>
        </p:nvSpPr>
        <p:spPr>
          <a:xfrm>
            <a:off x="980661" y="3139577"/>
            <a:ext cx="827532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Expenditure on food for the suggested countries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9CF129-8D96-4B00-B73D-415B05473AAE}"/>
              </a:ext>
            </a:extLst>
          </p:cNvPr>
          <p:cNvSpPr txBox="1"/>
          <p:nvPr/>
        </p:nvSpPr>
        <p:spPr>
          <a:xfrm>
            <a:off x="980661" y="3601242"/>
            <a:ext cx="7405062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 ratings for the suggested countries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14F25D6-A666-4376-B935-2576BFC09585}"/>
              </a:ext>
            </a:extLst>
          </p:cNvPr>
          <p:cNvSpPr txBox="1"/>
          <p:nvPr/>
        </p:nvSpPr>
        <p:spPr>
          <a:xfrm>
            <a:off x="980661" y="4062907"/>
            <a:ext cx="7947048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Competitor Analysis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to be focused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and table booking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US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Restaurants distributed based on price</a:t>
            </a:r>
          </a:p>
          <a:p>
            <a:pPr marL="342900" indent="-342900">
              <a:spcBef>
                <a:spcPts val="600"/>
              </a:spcBef>
              <a:buFont typeface="Wingdings" panose="05000000000000000000" pitchFamily="2" charset="2"/>
              <a:buChar char="q"/>
            </a:pPr>
            <a:r>
              <a:rPr lang="en-IN" sz="2400" b="1" dirty="0">
                <a:solidFill>
                  <a:schemeClr val="accent2">
                    <a:lumMod val="5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Dash board</a:t>
            </a:r>
          </a:p>
        </p:txBody>
      </p:sp>
    </p:spTree>
    <p:extLst>
      <p:ext uri="{BB962C8B-B14F-4D97-AF65-F5344CB8AC3E}">
        <p14:creationId xmlns:p14="http://schemas.microsoft.com/office/powerpoint/2010/main" val="289853498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44B0B9F0-BC37-4A78-A057-09E2B311B43F}"/>
              </a:ext>
            </a:extLst>
          </p:cNvPr>
          <p:cNvSpPr/>
          <p:nvPr/>
        </p:nvSpPr>
        <p:spPr>
          <a:xfrm>
            <a:off x="4426226" y="159026"/>
            <a:ext cx="2186608" cy="31805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COUNTRIES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B1D72B41-11BD-45D1-9B17-DF47E49EDEEC}"/>
              </a:ext>
            </a:extLst>
          </p:cNvPr>
          <p:cNvSpPr/>
          <p:nvPr/>
        </p:nvSpPr>
        <p:spPr>
          <a:xfrm>
            <a:off x="2829341" y="587238"/>
            <a:ext cx="5883965" cy="132596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15B4D75-D12C-4280-BC82-0EB97C6F5D3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2829340" y="587237"/>
            <a:ext cx="1440002" cy="900000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5F684A0C-03A5-4666-B7D1-81854A8FB6BD}"/>
              </a:ext>
            </a:extLst>
          </p:cNvPr>
          <p:cNvSpPr/>
          <p:nvPr/>
        </p:nvSpPr>
        <p:spPr>
          <a:xfrm>
            <a:off x="2829339" y="1487237"/>
            <a:ext cx="1391683" cy="30597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C1470C50-7CC6-4D22-9C5F-E8963B955B9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tretch>
            <a:fillRect/>
          </a:stretch>
        </p:blipFill>
        <p:spPr>
          <a:xfrm>
            <a:off x="4269342" y="519032"/>
            <a:ext cx="1826658" cy="11520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6670F23A-130E-4D39-BC34-F0CDAAA53970}"/>
              </a:ext>
            </a:extLst>
          </p:cNvPr>
          <p:cNvSpPr/>
          <p:nvPr/>
        </p:nvSpPr>
        <p:spPr>
          <a:xfrm>
            <a:off x="4483087" y="1541545"/>
            <a:ext cx="1289538" cy="334108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4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CA7F2C5-092C-4527-85BD-37591BBDD72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837473B0-CC2E-450A-ABE3-18F120FF3D39}">
                <a1611:picAttrSrcUrl xmlns:a1611="http://schemas.microsoft.com/office/drawing/2016/11/main" r:id="rId8"/>
              </a:ext>
            </a:extLst>
          </a:blip>
          <a:stretch>
            <a:fillRect/>
          </a:stretch>
        </p:blipFill>
        <p:spPr>
          <a:xfrm>
            <a:off x="5951769" y="623237"/>
            <a:ext cx="1475973" cy="900000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2302D573-1500-4790-BDAF-22373B1DD092}"/>
              </a:ext>
            </a:extLst>
          </p:cNvPr>
          <p:cNvSpPr/>
          <p:nvPr/>
        </p:nvSpPr>
        <p:spPr>
          <a:xfrm>
            <a:off x="5986370" y="1517347"/>
            <a:ext cx="1406770" cy="39389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4B91F6C6-3BBF-46B8-833D-FBFF4367F3C8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837473B0-CC2E-450A-ABE3-18F120FF3D39}">
                <a1611:picAttrSrcUrl xmlns:a1611="http://schemas.microsoft.com/office/drawing/2016/11/main" r:id="rId10"/>
              </a:ext>
            </a:extLst>
          </a:blip>
          <a:stretch>
            <a:fillRect/>
          </a:stretch>
        </p:blipFill>
        <p:spPr>
          <a:xfrm>
            <a:off x="7461265" y="603450"/>
            <a:ext cx="1247574" cy="90000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1516E0F6-CEFE-431D-A6B6-D461C6210AAA}"/>
              </a:ext>
            </a:extLst>
          </p:cNvPr>
          <p:cNvSpPr/>
          <p:nvPr/>
        </p:nvSpPr>
        <p:spPr>
          <a:xfrm>
            <a:off x="7455052" y="1517347"/>
            <a:ext cx="1260000" cy="315371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IN" sz="16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2" name="Rectangle: Diagonal Corners Rounded 21">
            <a:extLst>
              <a:ext uri="{FF2B5EF4-FFF2-40B4-BE49-F238E27FC236}">
                <a16:creationId xmlns:a16="http://schemas.microsoft.com/office/drawing/2014/main" id="{B79333B0-79F9-464A-8123-FED530BCBD25}"/>
              </a:ext>
            </a:extLst>
          </p:cNvPr>
          <p:cNvSpPr/>
          <p:nvPr/>
        </p:nvSpPr>
        <p:spPr>
          <a:xfrm>
            <a:off x="5861563" y="2381347"/>
            <a:ext cx="6131474" cy="3161818"/>
          </a:xfrm>
          <a:prstGeom prst="round2DiagRect">
            <a:avLst/>
          </a:prstGeom>
          <a:solidFill>
            <a:schemeClr val="accent5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215194C9-FB98-404F-8075-491AAA4FF946}"/>
              </a:ext>
            </a:extLst>
          </p:cNvPr>
          <p:cNvSpPr/>
          <p:nvPr/>
        </p:nvSpPr>
        <p:spPr>
          <a:xfrm>
            <a:off x="6119590" y="2567539"/>
            <a:ext cx="5748640" cy="411320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 sz="1200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A367324A-6731-4880-B0DC-1DBD5E652CFA}"/>
              </a:ext>
            </a:extLst>
          </p:cNvPr>
          <p:cNvSpPr txBox="1"/>
          <p:nvPr/>
        </p:nvSpPr>
        <p:spPr>
          <a:xfrm>
            <a:off x="6102750" y="2580365"/>
            <a:ext cx="60072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Two factors considered in the selection of countries </a:t>
            </a:r>
          </a:p>
        </p:txBody>
      </p:sp>
      <p:sp>
        <p:nvSpPr>
          <p:cNvPr id="26" name="Rectangle 1">
            <a:extLst>
              <a:ext uri="{FF2B5EF4-FFF2-40B4-BE49-F238E27FC236}">
                <a16:creationId xmlns:a16="http://schemas.microsoft.com/office/drawing/2014/main" id="{F59953FE-3555-429E-A653-F593174AB991}"/>
              </a:ext>
            </a:extLst>
          </p:cNvPr>
          <p:cNvSpPr>
            <a:spLocks noChangeArrowheads="1"/>
          </p:cNvSpPr>
          <p:nvPr/>
        </p:nvSpPr>
        <p:spPr bwMode="auto">
          <a:xfrm>
            <a:off x="5986370" y="3144034"/>
            <a:ext cx="5881860" cy="258532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342900" indent="-342900" defTabSz="914400">
              <a:buFont typeface="+mj-lt"/>
              <a:buAutoNum type="arabicPeriod"/>
            </a:pPr>
            <a:r>
              <a:rPr kumimoji="0" lang="en-US" altLang="en-US" b="1" i="0" u="sng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Average rating </a:t>
            </a:r>
            <a: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  <a:t>: Choosing countries with lower ratings is advantageous for opening new restaurants, as it suggests a dissatisfaction among people with the existing restaurants in those regions.</a:t>
            </a:r>
          </a:p>
          <a:p>
            <a:pPr marL="342900" indent="-342900" defTabSz="914400">
              <a:buFont typeface="+mj-lt"/>
              <a:buAutoNum type="arabicPeriod"/>
            </a:pPr>
            <a:r>
              <a:rPr lang="en-US" altLang="en-US" b="1" dirty="0">
                <a:solidFill>
                  <a:srgbClr val="000000"/>
                </a:solidFill>
                <a:cs typeface="Arial" panose="020B0604020202020204" pitchFamily="34" charset="0"/>
              </a:rPr>
              <a:t>Less number restaurants leads less competition</a:t>
            </a: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Arial" panose="020B0604020202020204" pitchFamily="34" charset="0"/>
            </a:endParaRPr>
          </a:p>
          <a:p>
            <a:pPr marL="342900" indent="-342900" defTabSz="914400">
              <a:buFont typeface="+mj-lt"/>
              <a:buAutoNum type="arabicPeriod"/>
            </a:pPr>
            <a:endParaRPr kumimoji="0" lang="en-US" altLang="en-US" b="1" i="0" u="none" strike="noStrike" cap="none" normalizeH="0" baseline="0" dirty="0">
              <a:ln>
                <a:noFill/>
              </a:ln>
              <a:solidFill>
                <a:srgbClr val="000000"/>
              </a:solidFill>
              <a:effectLst/>
              <a:cs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br>
              <a:rPr kumimoji="0" lang="en-US" altLang="en-US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cs typeface="Arial" panose="020B0604020202020204" pitchFamily="34" charset="0"/>
              </a:rPr>
            </a:br>
            <a:endParaRPr kumimoji="0" lang="en-US" altLang="en-US" b="1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cs typeface="Arial" panose="020B0604020202020204" pitchFamily="34" charset="0"/>
            </a:endParaRPr>
          </a:p>
        </p:txBody>
      </p:sp>
      <p:graphicFrame>
        <p:nvGraphicFramePr>
          <p:cNvPr id="27" name="Chart 26">
            <a:extLst>
              <a:ext uri="{FF2B5EF4-FFF2-40B4-BE49-F238E27FC236}">
                <a16:creationId xmlns:a16="http://schemas.microsoft.com/office/drawing/2014/main" id="{1726BF61-3249-4D06-B922-7CA73705F4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15415788"/>
              </p:ext>
            </p:extLst>
          </p:nvPr>
        </p:nvGraphicFramePr>
        <p:xfrm>
          <a:off x="485094" y="2423253"/>
          <a:ext cx="3997993" cy="330610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1"/>
          </a:graphicData>
        </a:graphic>
      </p:graphicFrame>
    </p:spTree>
    <p:extLst>
      <p:ext uri="{BB962C8B-B14F-4D97-AF65-F5344CB8AC3E}">
        <p14:creationId xmlns:p14="http://schemas.microsoft.com/office/powerpoint/2010/main" val="96403132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2329DE25-E5B4-462D-8DEB-225E51D0A5D3}"/>
              </a:ext>
            </a:extLst>
          </p:cNvPr>
          <p:cNvSpPr/>
          <p:nvPr/>
        </p:nvSpPr>
        <p:spPr>
          <a:xfrm>
            <a:off x="3604591" y="430694"/>
            <a:ext cx="4671391" cy="384313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4835228-0FF3-4B7C-9D72-F8C23A9580F2}"/>
              </a:ext>
            </a:extLst>
          </p:cNvPr>
          <p:cNvSpPr txBox="1"/>
          <p:nvPr/>
        </p:nvSpPr>
        <p:spPr>
          <a:xfrm>
            <a:off x="3604591" y="445675"/>
            <a:ext cx="50358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FEW CITIES IN SUGGESTED COUNTRIES</a:t>
            </a:r>
          </a:p>
        </p:txBody>
      </p:sp>
      <p:sp>
        <p:nvSpPr>
          <p:cNvPr id="6" name="Rectangle: Rounded Corners 5">
            <a:extLst>
              <a:ext uri="{FF2B5EF4-FFF2-40B4-BE49-F238E27FC236}">
                <a16:creationId xmlns:a16="http://schemas.microsoft.com/office/drawing/2014/main" id="{1A90F024-AAC8-442A-903E-2441DA7C7A30}"/>
              </a:ext>
            </a:extLst>
          </p:cNvPr>
          <p:cNvSpPr/>
          <p:nvPr/>
        </p:nvSpPr>
        <p:spPr>
          <a:xfrm>
            <a:off x="1120258" y="1310309"/>
            <a:ext cx="1895062" cy="393094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3D07C3A-0513-4F90-80B5-AB62FB0C48E6}"/>
              </a:ext>
            </a:extLst>
          </p:cNvPr>
          <p:cNvSpPr txBox="1"/>
          <p:nvPr/>
        </p:nvSpPr>
        <p:spPr>
          <a:xfrm>
            <a:off x="1252781" y="1522271"/>
            <a:ext cx="17625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</a:t>
            </a:r>
          </a:p>
        </p:txBody>
      </p:sp>
      <p:sp>
        <p:nvSpPr>
          <p:cNvPr id="8" name="Arrow: Down 7">
            <a:extLst>
              <a:ext uri="{FF2B5EF4-FFF2-40B4-BE49-F238E27FC236}">
                <a16:creationId xmlns:a16="http://schemas.microsoft.com/office/drawing/2014/main" id="{0E104709-66FD-4373-BE31-274088F92799}"/>
              </a:ext>
            </a:extLst>
          </p:cNvPr>
          <p:cNvSpPr/>
          <p:nvPr/>
        </p:nvSpPr>
        <p:spPr>
          <a:xfrm>
            <a:off x="1670223" y="1891603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864D0C-6876-4872-8D00-765E4136BCA0}"/>
              </a:ext>
            </a:extLst>
          </p:cNvPr>
          <p:cNvSpPr txBox="1"/>
          <p:nvPr/>
        </p:nvSpPr>
        <p:spPr>
          <a:xfrm>
            <a:off x="1337263" y="3209925"/>
            <a:ext cx="167805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Aramidale</a:t>
            </a:r>
            <a:endParaRPr lang="en-IN" sz="1800" b="1" dirty="0">
              <a:solidFill>
                <a:schemeClr val="tx1">
                  <a:lumMod val="65000"/>
                  <a:lumOff val="35000"/>
                </a:schemeClr>
              </a:solidFill>
              <a:effectLst/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Balingup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Flaxton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Macedon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Mayfield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Paynsville</a:t>
            </a:r>
            <a:endParaRPr lang="en-IN" b="1" dirty="0">
              <a:solidFill>
                <a:schemeClr val="tx1">
                  <a:lumMod val="65000"/>
                  <a:lumOff val="35000"/>
                </a:schemeClr>
              </a:solidFill>
              <a:latin typeface="Lato" panose="020F0502020204030203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800" b="1" dirty="0" err="1">
                <a:solidFill>
                  <a:schemeClr val="tx1">
                    <a:lumMod val="65000"/>
                    <a:lumOff val="35000"/>
                  </a:schemeClr>
                </a:solidFill>
                <a:effectLst/>
                <a:latin typeface="Lato" panose="020F0502020204030203" pitchFamily="34" charset="0"/>
                <a:ea typeface="Times New Roman" panose="02020603050405020304" pitchFamily="18" charset="0"/>
                <a:cs typeface="Times New Roman" panose="02020603050405020304" pitchFamily="18" charset="0"/>
              </a:rPr>
              <a:t>Penola</a:t>
            </a:r>
            <a:endParaRPr lang="en-IN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25897599-6F71-4B95-8971-0AAAD38C15B2}"/>
              </a:ext>
            </a:extLst>
          </p:cNvPr>
          <p:cNvSpPr/>
          <p:nvPr/>
        </p:nvSpPr>
        <p:spPr>
          <a:xfrm>
            <a:off x="4172186" y="1305701"/>
            <a:ext cx="1609725" cy="3930941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E57EB6-ED1D-4A25-BBF7-C27DB96AF297}"/>
              </a:ext>
            </a:extLst>
          </p:cNvPr>
          <p:cNvSpPr txBox="1"/>
          <p:nvPr/>
        </p:nvSpPr>
        <p:spPr>
          <a:xfrm>
            <a:off x="4415791" y="1443559"/>
            <a:ext cx="1228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CANADA</a:t>
            </a:r>
          </a:p>
        </p:txBody>
      </p:sp>
      <p:sp>
        <p:nvSpPr>
          <p:cNvPr id="16" name="Arrow: Down 15">
            <a:extLst>
              <a:ext uri="{FF2B5EF4-FFF2-40B4-BE49-F238E27FC236}">
                <a16:creationId xmlns:a16="http://schemas.microsoft.com/office/drawing/2014/main" id="{F0208B47-2E20-487C-B9E7-81C2C4F9F977}"/>
              </a:ext>
            </a:extLst>
          </p:cNvPr>
          <p:cNvSpPr/>
          <p:nvPr/>
        </p:nvSpPr>
        <p:spPr>
          <a:xfrm>
            <a:off x="4579482" y="1891602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3EA8EEA-6383-4727-BB7E-F784A2AD3803}"/>
              </a:ext>
            </a:extLst>
          </p:cNvPr>
          <p:cNvSpPr txBox="1"/>
          <p:nvPr/>
        </p:nvSpPr>
        <p:spPr>
          <a:xfrm>
            <a:off x="4337788" y="3271171"/>
            <a:ext cx="141922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Consort</a:t>
            </a: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Yorkton</a:t>
            </a:r>
          </a:p>
        </p:txBody>
      </p:sp>
      <p:sp>
        <p:nvSpPr>
          <p:cNvPr id="19" name="Rectangle: Rounded Corners 18">
            <a:extLst>
              <a:ext uri="{FF2B5EF4-FFF2-40B4-BE49-F238E27FC236}">
                <a16:creationId xmlns:a16="http://schemas.microsoft.com/office/drawing/2014/main" id="{8F5A9E1A-F273-43AD-885F-5AC29D6E9530}"/>
              </a:ext>
            </a:extLst>
          </p:cNvPr>
          <p:cNvSpPr/>
          <p:nvPr/>
        </p:nvSpPr>
        <p:spPr>
          <a:xfrm>
            <a:off x="6670274" y="1305701"/>
            <a:ext cx="1609725" cy="393554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38B36855-59B6-4EC3-B6AC-2824071C4451}"/>
              </a:ext>
            </a:extLst>
          </p:cNvPr>
          <p:cNvSpPr txBox="1"/>
          <p:nvPr/>
        </p:nvSpPr>
        <p:spPr>
          <a:xfrm>
            <a:off x="6666257" y="1432084"/>
            <a:ext cx="160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SINGAPORE</a:t>
            </a:r>
          </a:p>
        </p:txBody>
      </p:sp>
      <p:sp>
        <p:nvSpPr>
          <p:cNvPr id="21" name="Arrow: Down 20">
            <a:extLst>
              <a:ext uri="{FF2B5EF4-FFF2-40B4-BE49-F238E27FC236}">
                <a16:creationId xmlns:a16="http://schemas.microsoft.com/office/drawing/2014/main" id="{B0024BA7-5AE6-499D-B6ED-F561492B056A}"/>
              </a:ext>
            </a:extLst>
          </p:cNvPr>
          <p:cNvSpPr/>
          <p:nvPr/>
        </p:nvSpPr>
        <p:spPr>
          <a:xfrm>
            <a:off x="7085956" y="1890017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4F5D3D3-A292-4491-A935-E46288E6446A}"/>
              </a:ext>
            </a:extLst>
          </p:cNvPr>
          <p:cNvSpPr txBox="1"/>
          <p:nvPr/>
        </p:nvSpPr>
        <p:spPr>
          <a:xfrm>
            <a:off x="6767262" y="3271171"/>
            <a:ext cx="1516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Singapore</a:t>
            </a:r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7FFB823C-D988-43F6-8D5D-8A123C5583AF}"/>
              </a:ext>
            </a:extLst>
          </p:cNvPr>
          <p:cNvSpPr/>
          <p:nvPr/>
        </p:nvSpPr>
        <p:spPr>
          <a:xfrm>
            <a:off x="9221737" y="1305701"/>
            <a:ext cx="1609725" cy="4033199"/>
          </a:xfrm>
          <a:prstGeom prst="roundRect">
            <a:avLst/>
          </a:prstGeom>
          <a:solidFill>
            <a:schemeClr val="accent3">
              <a:lumMod val="60000"/>
              <a:lumOff val="4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IN">
              <a:solidFill>
                <a:schemeClr val="dk1"/>
              </a:solidFill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290C05E-DC65-47D4-BC6B-A01377A27A94}"/>
              </a:ext>
            </a:extLst>
          </p:cNvPr>
          <p:cNvSpPr txBox="1"/>
          <p:nvPr/>
        </p:nvSpPr>
        <p:spPr>
          <a:xfrm>
            <a:off x="9251260" y="1519100"/>
            <a:ext cx="16097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b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SRILANKA</a:t>
            </a:r>
          </a:p>
        </p:txBody>
      </p:sp>
      <p:sp>
        <p:nvSpPr>
          <p:cNvPr id="25" name="Arrow: Down 24">
            <a:extLst>
              <a:ext uri="{FF2B5EF4-FFF2-40B4-BE49-F238E27FC236}">
                <a16:creationId xmlns:a16="http://schemas.microsoft.com/office/drawing/2014/main" id="{9588B2BE-02A0-4108-8F4A-6C16CEFB34D3}"/>
              </a:ext>
            </a:extLst>
          </p:cNvPr>
          <p:cNvSpPr/>
          <p:nvPr/>
        </p:nvSpPr>
        <p:spPr>
          <a:xfrm>
            <a:off x="9658556" y="1888432"/>
            <a:ext cx="795131" cy="1143145"/>
          </a:xfrm>
          <a:prstGeom prst="down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04B58FF8-D7FD-42D1-BC0A-0004C0C8A620}"/>
              </a:ext>
            </a:extLst>
          </p:cNvPr>
          <p:cNvSpPr txBox="1"/>
          <p:nvPr/>
        </p:nvSpPr>
        <p:spPr>
          <a:xfrm>
            <a:off x="9224221" y="3276560"/>
            <a:ext cx="151675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1600" b="1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Colombo</a:t>
            </a:r>
          </a:p>
        </p:txBody>
      </p:sp>
    </p:spTree>
    <p:extLst>
      <p:ext uri="{BB962C8B-B14F-4D97-AF65-F5344CB8AC3E}">
        <p14:creationId xmlns:p14="http://schemas.microsoft.com/office/powerpoint/2010/main" val="427939484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D5212-2330-41A4-AB35-889B9C608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9580" y="149087"/>
            <a:ext cx="8825659" cy="884583"/>
          </a:xfrm>
        </p:spPr>
        <p:txBody>
          <a:bodyPr/>
          <a:lstStyle/>
          <a:p>
            <a:r>
              <a:rPr lang="en-US" sz="4800" b="1" dirty="0">
                <a:ln/>
                <a:solidFill>
                  <a:srgbClr val="7030A0"/>
                </a:solidFill>
              </a:rPr>
              <a:t>Expenditure On Food </a:t>
            </a:r>
            <a:br>
              <a:rPr lang="en-IN" sz="4800" b="1" dirty="0">
                <a:ln/>
                <a:solidFill>
                  <a:schemeClr val="accent3"/>
                </a:solidFill>
              </a:rPr>
            </a:br>
            <a:endParaRPr lang="en-IN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3034850F-DF08-4E91-BC77-2F123ECBBD1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81278456"/>
              </p:ext>
            </p:extLst>
          </p:nvPr>
        </p:nvGraphicFramePr>
        <p:xfrm>
          <a:off x="1749286" y="3429000"/>
          <a:ext cx="7898295" cy="289501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F5B1DC85-115C-4901-9E36-D7B154592FA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38718107"/>
              </p:ext>
            </p:extLst>
          </p:nvPr>
        </p:nvGraphicFramePr>
        <p:xfrm>
          <a:off x="1749286" y="1371600"/>
          <a:ext cx="7898295" cy="1954695"/>
        </p:xfrm>
        <a:graphic>
          <a:graphicData uri="http://schemas.openxmlformats.org/drawingml/2006/table">
            <a:tbl>
              <a:tblPr/>
              <a:tblGrid>
                <a:gridCol w="1958520">
                  <a:extLst>
                    <a:ext uri="{9D8B030D-6E8A-4147-A177-3AD203B41FA5}">
                      <a16:colId xmlns:a16="http://schemas.microsoft.com/office/drawing/2014/main" val="3107954038"/>
                    </a:ext>
                  </a:extLst>
                </a:gridCol>
                <a:gridCol w="5939775">
                  <a:extLst>
                    <a:ext uri="{9D8B030D-6E8A-4147-A177-3AD203B41FA5}">
                      <a16:colId xmlns:a16="http://schemas.microsoft.com/office/drawing/2014/main" val="1640335052"/>
                    </a:ext>
                  </a:extLst>
                </a:gridCol>
              </a:tblGrid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Sum of Average_Cost_for_two_in_INR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00B05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61933421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32281.3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93219961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8992.9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94944397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194220.25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70517344"/>
                  </a:ext>
                </a:extLst>
              </a:tr>
              <a:tr h="390939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 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12350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6E0B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72178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89936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3F00DFC-4D85-44DD-B42B-8671B3BD4867}"/>
              </a:ext>
            </a:extLst>
          </p:cNvPr>
          <p:cNvSpPr txBox="1"/>
          <p:nvPr/>
        </p:nvSpPr>
        <p:spPr>
          <a:xfrm>
            <a:off x="702364" y="397565"/>
            <a:ext cx="832236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200" b="1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Average rating of restaurants in suggested countries</a:t>
            </a:r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A4D7DB7-2AB0-47CC-9AA2-C27C46166FA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62039725"/>
              </p:ext>
            </p:extLst>
          </p:nvPr>
        </p:nvGraphicFramePr>
        <p:xfrm>
          <a:off x="702364" y="2269538"/>
          <a:ext cx="5128590" cy="2594010"/>
        </p:xfrm>
        <a:graphic>
          <a:graphicData uri="http://schemas.openxmlformats.org/drawingml/2006/table">
            <a:tbl>
              <a:tblPr/>
              <a:tblGrid>
                <a:gridCol w="2085626">
                  <a:extLst>
                    <a:ext uri="{9D8B030D-6E8A-4147-A177-3AD203B41FA5}">
                      <a16:colId xmlns:a16="http://schemas.microsoft.com/office/drawing/2014/main" val="1663282831"/>
                    </a:ext>
                  </a:extLst>
                </a:gridCol>
                <a:gridCol w="3042964">
                  <a:extLst>
                    <a:ext uri="{9D8B030D-6E8A-4147-A177-3AD203B41FA5}">
                      <a16:colId xmlns:a16="http://schemas.microsoft.com/office/drawing/2014/main" val="963236867"/>
                    </a:ext>
                  </a:extLst>
                </a:gridCol>
              </a:tblGrid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Average of Rating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D7D3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90182815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Australia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3.658333333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7790228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8761492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3.575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95566568"/>
                  </a:ext>
                </a:extLst>
              </a:tr>
              <a:tr h="518802"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 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IN" sz="24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3.87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CE4D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20862205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A84CB854-B2A1-4432-8E13-494CE377ECD1}"/>
              </a:ext>
            </a:extLst>
          </p:cNvPr>
          <p:cNvSpPr txBox="1"/>
          <p:nvPr/>
        </p:nvSpPr>
        <p:spPr>
          <a:xfrm>
            <a:off x="6917635" y="2269538"/>
            <a:ext cx="3962401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The average rating in all the suggested countries is less than 4</a:t>
            </a:r>
          </a:p>
          <a:p>
            <a:endParaRPr lang="en-IN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b="1" dirty="0">
                <a:latin typeface="Arial" panose="020B0604020202020204" pitchFamily="34" charset="0"/>
                <a:cs typeface="Arial" panose="020B0604020202020204" pitchFamily="34" charset="0"/>
              </a:rPr>
              <a:t>By analysing we can confirm that the customers are dissatisfied with restaurants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70E27E0-DC38-4816-BE21-8FEDDB27466B}"/>
              </a:ext>
            </a:extLst>
          </p:cNvPr>
          <p:cNvSpPr txBox="1"/>
          <p:nvPr/>
        </p:nvSpPr>
        <p:spPr>
          <a:xfrm>
            <a:off x="834887" y="5095618"/>
            <a:ext cx="1126434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b="0" i="0" dirty="0">
                <a:effectLst/>
                <a:latin typeface="Söhne"/>
              </a:rPr>
              <a:t>Implementing innovative concepts, elevating service quality, and customizing offerings to align seamlessly with customer preferences, this proactive approach is designed to not only boost overall customer satisfaction but also secure a distinctive competitive advantage in the market.</a:t>
            </a:r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207840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70BD5F5-E0A4-4902-B3EA-7EB6AE598D7A}"/>
              </a:ext>
            </a:extLst>
          </p:cNvPr>
          <p:cNvSpPr txBox="1"/>
          <p:nvPr/>
        </p:nvSpPr>
        <p:spPr>
          <a:xfrm>
            <a:off x="569843" y="13406"/>
            <a:ext cx="601648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4400" b="1" dirty="0">
                <a:solidFill>
                  <a:srgbClr val="C00000"/>
                </a:solidFill>
              </a:rPr>
              <a:t>Competitors Analysis</a:t>
            </a:r>
          </a:p>
        </p:txBody>
      </p:sp>
      <p:sp>
        <p:nvSpPr>
          <p:cNvPr id="3" name="Rectangle: Diagonal Corners Rounded 2">
            <a:extLst>
              <a:ext uri="{FF2B5EF4-FFF2-40B4-BE49-F238E27FC236}">
                <a16:creationId xmlns:a16="http://schemas.microsoft.com/office/drawing/2014/main" id="{61490553-5919-472A-ADAD-ECB7CECA372A}"/>
              </a:ext>
            </a:extLst>
          </p:cNvPr>
          <p:cNvSpPr/>
          <p:nvPr/>
        </p:nvSpPr>
        <p:spPr>
          <a:xfrm>
            <a:off x="510209" y="4919870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4" name="Rectangle: Diagonal Corners Rounded 3">
            <a:extLst>
              <a:ext uri="{FF2B5EF4-FFF2-40B4-BE49-F238E27FC236}">
                <a16:creationId xmlns:a16="http://schemas.microsoft.com/office/drawing/2014/main" id="{82FDCC62-493B-46E2-852C-17F74B48E695}"/>
              </a:ext>
            </a:extLst>
          </p:cNvPr>
          <p:cNvSpPr/>
          <p:nvPr/>
        </p:nvSpPr>
        <p:spPr>
          <a:xfrm>
            <a:off x="3756991" y="2903575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en-IN" sz="20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Rectangle: Diagonal Corners Rounded 4">
            <a:extLst>
              <a:ext uri="{FF2B5EF4-FFF2-40B4-BE49-F238E27FC236}">
                <a16:creationId xmlns:a16="http://schemas.microsoft.com/office/drawing/2014/main" id="{DAF511D1-5FC7-4F90-9758-1A400F48810A}"/>
              </a:ext>
            </a:extLst>
          </p:cNvPr>
          <p:cNvSpPr/>
          <p:nvPr/>
        </p:nvSpPr>
        <p:spPr>
          <a:xfrm>
            <a:off x="622852" y="742742"/>
            <a:ext cx="8057322" cy="1828800"/>
          </a:xfrm>
          <a:prstGeom prst="round2Diag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9798B34-6DE7-44A3-94C0-DDC4DAA641A1}"/>
              </a:ext>
            </a:extLst>
          </p:cNvPr>
          <p:cNvSpPr txBox="1"/>
          <p:nvPr/>
        </p:nvSpPr>
        <p:spPr>
          <a:xfrm>
            <a:off x="622852" y="4933715"/>
            <a:ext cx="555266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high competition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E10A2EE-5672-4B5A-AB24-172841931BFB}"/>
              </a:ext>
            </a:extLst>
          </p:cNvPr>
          <p:cNvSpPr txBox="1"/>
          <p:nvPr/>
        </p:nvSpPr>
        <p:spPr>
          <a:xfrm>
            <a:off x="622852" y="5396444"/>
            <a:ext cx="300824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Bridge road brewers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1918 Bistro &amp;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Vivo bar and Grill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Lake house restaurants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8F560B5-34EF-4A30-90FF-FBC6B38A11F4}"/>
              </a:ext>
            </a:extLst>
          </p:cNvPr>
          <p:cNvSpPr txBox="1"/>
          <p:nvPr/>
        </p:nvSpPr>
        <p:spPr>
          <a:xfrm>
            <a:off x="3478695" y="5396443"/>
            <a:ext cx="26968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Al’frank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cookies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Fratini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la trattoria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sizzle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Butter boutique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1C9787-E677-4406-AC1D-DED3825A5566}"/>
              </a:ext>
            </a:extLst>
          </p:cNvPr>
          <p:cNvSpPr txBox="1"/>
          <p:nvPr/>
        </p:nvSpPr>
        <p:spPr>
          <a:xfrm>
            <a:off x="5763039" y="5396442"/>
            <a:ext cx="321696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Cut by wolf gang puck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Simply strawberries by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jagro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DC60C19-4F0C-43F0-84A9-17E02567AE95}"/>
              </a:ext>
            </a:extLst>
          </p:cNvPr>
          <p:cNvSpPr txBox="1"/>
          <p:nvPr/>
        </p:nvSpPr>
        <p:spPr>
          <a:xfrm>
            <a:off x="4068417" y="2932624"/>
            <a:ext cx="532737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medium competition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0B45FBF2-3E6A-4CD1-A407-B6ACF58DDCA6}"/>
              </a:ext>
            </a:extLst>
          </p:cNvPr>
          <p:cNvSpPr txBox="1"/>
          <p:nvPr/>
        </p:nvSpPr>
        <p:spPr>
          <a:xfrm>
            <a:off x="3781838" y="3389599"/>
            <a:ext cx="231416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Three Anchors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Bespoke Harvest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Divine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White bull Hotel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0964455-E57D-436C-988B-7FEC39338156}"/>
              </a:ext>
            </a:extLst>
          </p:cNvPr>
          <p:cNvSpPr txBox="1"/>
          <p:nvPr/>
        </p:nvSpPr>
        <p:spPr>
          <a:xfrm>
            <a:off x="6281530" y="3429000"/>
            <a:ext cx="2286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Tokyo sushi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Jaan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Calony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Artistry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48D4252-0238-44C6-BDE0-A3614C5A9E77}"/>
              </a:ext>
            </a:extLst>
          </p:cNvPr>
          <p:cNvSpPr txBox="1"/>
          <p:nvPr/>
        </p:nvSpPr>
        <p:spPr>
          <a:xfrm>
            <a:off x="8620538" y="3445566"/>
            <a:ext cx="27962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Cafe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shaze</a:t>
            </a:r>
            <a:endParaRPr lang="en-IN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CIOCONAT Lounge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Paddington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Malay restaurant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E4598B6-DACC-46D8-A286-B6BE6D36AF4A}"/>
              </a:ext>
            </a:extLst>
          </p:cNvPr>
          <p:cNvSpPr txBox="1"/>
          <p:nvPr/>
        </p:nvSpPr>
        <p:spPr>
          <a:xfrm>
            <a:off x="886238" y="811896"/>
            <a:ext cx="483704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latin typeface="Arial" panose="020B0604020202020204" pitchFamily="34" charset="0"/>
                <a:cs typeface="Arial" panose="020B0604020202020204" pitchFamily="34" charset="0"/>
              </a:rPr>
              <a:t>Restaurants with less competition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5CEC0E34-ACBC-405B-9862-4A4C5331095D}"/>
              </a:ext>
            </a:extLst>
          </p:cNvPr>
          <p:cNvSpPr txBox="1"/>
          <p:nvPr/>
        </p:nvSpPr>
        <p:spPr>
          <a:xfrm>
            <a:off x="781878" y="1212006"/>
            <a:ext cx="2292626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Star buffet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Pier 70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Poets cafe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52E562-C443-41F3-834A-2951BEAC5DD2}"/>
              </a:ext>
            </a:extLst>
          </p:cNvPr>
          <p:cNvSpPr txBox="1"/>
          <p:nvPr/>
        </p:nvSpPr>
        <p:spPr>
          <a:xfrm>
            <a:off x="3127513" y="1212006"/>
            <a:ext cx="3346175" cy="1287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Consort restaurant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Makansutra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IN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guttons</a:t>
            </a: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bay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Indian elite Restaurant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31A92CB-771E-41C0-AC2A-2F77AF496725}"/>
              </a:ext>
            </a:extLst>
          </p:cNvPr>
          <p:cNvSpPr txBox="1"/>
          <p:nvPr/>
        </p:nvSpPr>
        <p:spPr>
          <a:xfrm>
            <a:off x="6732103" y="1186884"/>
            <a:ext cx="18354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Queens cafe</a:t>
            </a:r>
          </a:p>
        </p:txBody>
      </p:sp>
    </p:spTree>
    <p:extLst>
      <p:ext uri="{BB962C8B-B14F-4D97-AF65-F5344CB8AC3E}">
        <p14:creationId xmlns:p14="http://schemas.microsoft.com/office/powerpoint/2010/main" val="66008475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1341853-A32F-468A-B8CA-83F6BD59502A}"/>
              </a:ext>
            </a:extLst>
          </p:cNvPr>
          <p:cNvSpPr txBox="1"/>
          <p:nvPr/>
        </p:nvSpPr>
        <p:spPr>
          <a:xfrm>
            <a:off x="357807" y="212035"/>
            <a:ext cx="63080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36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with high Ratings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57365F4-96DB-47F4-8D08-0AD91A150C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tretch>
            <a:fillRect/>
          </a:stretch>
        </p:blipFill>
        <p:spPr>
          <a:xfrm>
            <a:off x="6932365" y="1000539"/>
            <a:ext cx="4848820" cy="535387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BA0E0BB-03A2-4478-AD38-646A000A2410}"/>
              </a:ext>
            </a:extLst>
          </p:cNvPr>
          <p:cNvSpPr txBox="1"/>
          <p:nvPr/>
        </p:nvSpPr>
        <p:spPr>
          <a:xfrm>
            <a:off x="7977809" y="2385391"/>
            <a:ext cx="2769704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Pizza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Sea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Mediterranean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Café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Bar food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American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Steak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Deserts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r>
              <a:rPr lang="en-IN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Modern Australian</a:t>
            </a:r>
          </a:p>
          <a:p>
            <a:pPr marL="285750" indent="-285750">
              <a:buFont typeface="Wingdings" panose="05000000000000000000" pitchFamily="2" charset="2"/>
              <a:buChar char="§"/>
            </a:pPr>
            <a:endParaRPr lang="en-IN" b="1" dirty="0">
              <a:solidFill>
                <a:schemeClr val="tx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B72DA6F-51C4-4A8D-B6EA-F097499E738D}"/>
              </a:ext>
            </a:extLst>
          </p:cNvPr>
          <p:cNvSpPr txBox="1"/>
          <p:nvPr/>
        </p:nvSpPr>
        <p:spPr>
          <a:xfrm>
            <a:off x="7633252" y="1987826"/>
            <a:ext cx="17360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000" b="1" dirty="0">
                <a:solidFill>
                  <a:schemeClr val="tx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7E993D4-2684-4632-914E-872EA4122CEF}"/>
              </a:ext>
            </a:extLst>
          </p:cNvPr>
          <p:cNvSpPr txBox="1"/>
          <p:nvPr/>
        </p:nvSpPr>
        <p:spPr>
          <a:xfrm>
            <a:off x="1762540" y="2213113"/>
            <a:ext cx="3949148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cuisines with high ratings among suggested countries</a:t>
            </a:r>
          </a:p>
        </p:txBody>
      </p:sp>
      <p:sp>
        <p:nvSpPr>
          <p:cNvPr id="9" name="Arrow: Right 8">
            <a:extLst>
              <a:ext uri="{FF2B5EF4-FFF2-40B4-BE49-F238E27FC236}">
                <a16:creationId xmlns:a16="http://schemas.microsoft.com/office/drawing/2014/main" id="{599BBC05-43C0-4228-8A82-17B81BFE4B20}"/>
              </a:ext>
            </a:extLst>
          </p:cNvPr>
          <p:cNvSpPr/>
          <p:nvPr/>
        </p:nvSpPr>
        <p:spPr>
          <a:xfrm>
            <a:off x="5711688" y="2997943"/>
            <a:ext cx="1220677" cy="3578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9E13BB-F5AD-40DF-BB5E-B139C6FA5B94}"/>
              </a:ext>
            </a:extLst>
          </p:cNvPr>
          <p:cNvSpPr txBox="1"/>
          <p:nvPr/>
        </p:nvSpPr>
        <p:spPr>
          <a:xfrm>
            <a:off x="1762540" y="4691270"/>
            <a:ext cx="3775391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Wingdings" panose="05000000000000000000" pitchFamily="2" charset="2"/>
              <a:buChar char="q"/>
            </a:pPr>
            <a:r>
              <a:rPr lang="en-IN" sz="2800" b="1" dirty="0">
                <a:solidFill>
                  <a:srgbClr val="00206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The top rated cuisines Sea food, Italian, Pizza</a:t>
            </a:r>
            <a:r>
              <a:rPr lang="en-IN" sz="2800" b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13662766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100000">
              <a:srgbClr val="37BF6E"/>
            </a:gs>
            <a:gs pos="46000">
              <a:srgbClr val="00B050"/>
            </a:gs>
            <a:gs pos="99000">
              <a:schemeClr val="accent3">
                <a:lumMod val="40000"/>
                <a:lumOff val="6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3029DC-6025-4074-9D4D-37883FEDDA29}"/>
              </a:ext>
            </a:extLst>
          </p:cNvPr>
          <p:cNvSpPr txBox="1"/>
          <p:nvPr/>
        </p:nvSpPr>
        <p:spPr>
          <a:xfrm>
            <a:off x="3120887" y="291547"/>
            <a:ext cx="5950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b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Online Delivery &amp; Table Booking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21A0A07-61B6-4C61-B582-4915BC76BD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57301131"/>
              </p:ext>
            </p:extLst>
          </p:nvPr>
        </p:nvGraphicFramePr>
        <p:xfrm>
          <a:off x="2870131" y="1222617"/>
          <a:ext cx="5637764" cy="1772375"/>
        </p:xfrm>
        <a:graphic>
          <a:graphicData uri="http://schemas.openxmlformats.org/drawingml/2006/table">
            <a:tbl>
              <a:tblPr/>
              <a:tblGrid>
                <a:gridCol w="1654561">
                  <a:extLst>
                    <a:ext uri="{9D8B030D-6E8A-4147-A177-3AD203B41FA5}">
                      <a16:colId xmlns:a16="http://schemas.microsoft.com/office/drawing/2014/main" val="3736998930"/>
                    </a:ext>
                  </a:extLst>
                </a:gridCol>
                <a:gridCol w="2063095">
                  <a:extLst>
                    <a:ext uri="{9D8B030D-6E8A-4147-A177-3AD203B41FA5}">
                      <a16:colId xmlns:a16="http://schemas.microsoft.com/office/drawing/2014/main" val="601532664"/>
                    </a:ext>
                  </a:extLst>
                </a:gridCol>
                <a:gridCol w="1920108">
                  <a:extLst>
                    <a:ext uri="{9D8B030D-6E8A-4147-A177-3AD203B41FA5}">
                      <a16:colId xmlns:a16="http://schemas.microsoft.com/office/drawing/2014/main" val="3371776260"/>
                    </a:ext>
                  </a:extLst>
                </a:gridCol>
              </a:tblGrid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Country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Table boooking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IN" sz="20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Online Delivery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09339964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Austarlia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32457732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Canada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283232318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Singapore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670335806"/>
                  </a:ext>
                </a:extLst>
              </a:tr>
              <a:tr h="354475">
                <a:tc>
                  <a:txBody>
                    <a:bodyPr/>
                    <a:lstStyle/>
                    <a:p>
                      <a:pPr algn="l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Srilanka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IN" sz="20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</a:t>
                      </a:r>
                    </a:p>
                  </a:txBody>
                  <a:tcPr marL="9525" marR="9525" marT="95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9D9D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11802573"/>
                  </a:ext>
                </a:extLst>
              </a:tr>
            </a:tbl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9BA35991-6368-4E4B-BE50-EC5BA932FB21}"/>
              </a:ext>
            </a:extLst>
          </p:cNvPr>
          <p:cNvSpPr txBox="1"/>
          <p:nvPr/>
        </p:nvSpPr>
        <p:spPr>
          <a:xfrm>
            <a:off x="2054087" y="3909391"/>
            <a:ext cx="765975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b="0" i="0" dirty="0">
                <a:solidFill>
                  <a:srgbClr val="FF0000"/>
                </a:solidFill>
                <a:effectLst/>
                <a:latin typeface="Söhne"/>
              </a:rPr>
              <a:t>The recommended countries currently do not provide online delivery and table booking services</a:t>
            </a:r>
            <a:endParaRPr lang="en-IN" sz="2400" dirty="0">
              <a:solidFill>
                <a:srgbClr val="FF0000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9773722-4739-4075-93B2-38EBED895545}"/>
              </a:ext>
            </a:extLst>
          </p:cNvPr>
          <p:cNvSpPr txBox="1"/>
          <p:nvPr/>
        </p:nvSpPr>
        <p:spPr>
          <a:xfrm>
            <a:off x="2054087" y="5035218"/>
            <a:ext cx="705015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IN" sz="2400" dirty="0">
                <a:solidFill>
                  <a:srgbClr val="FF0000"/>
                </a:solidFill>
                <a:latin typeface="Söhne"/>
              </a:rPr>
              <a:t>Upon entering the market, we can distinguish our brand by providing these services and incorporating a modest convenience fee.</a:t>
            </a:r>
          </a:p>
        </p:txBody>
      </p:sp>
    </p:spTree>
    <p:extLst>
      <p:ext uri="{BB962C8B-B14F-4D97-AF65-F5344CB8AC3E}">
        <p14:creationId xmlns:p14="http://schemas.microsoft.com/office/powerpoint/2010/main" val="383409770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Ion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2000"/>
                <a:hueMod val="96000"/>
                <a:satMod val="128000"/>
                <a:lumMod val="114000"/>
              </a:schemeClr>
            </a:gs>
            <a:gs pos="100000">
              <a:schemeClr val="phClr">
                <a:shade val="62000"/>
                <a:hueMod val="100000"/>
                <a:satMod val="134000"/>
                <a:lumMod val="5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2000"/>
                <a:hueMod val="108000"/>
                <a:satMod val="164000"/>
                <a:lumMod val="69000"/>
              </a:schemeClr>
              <a:schemeClr val="phClr">
                <a:tint val="96000"/>
                <a:hueMod val="90000"/>
                <a:satMod val="130000"/>
                <a:lumMod val="13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BACC050B-8757-4460-95D8-E37B46A6B421}"/>
    </a:ext>
  </a:extLst>
</a:theme>
</file>

<file path=ppt/theme/themeOverride1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10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2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3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4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5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6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7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8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ppt/theme/themeOverride9.xml><?xml version="1.0" encoding="utf-8"?>
<a:themeOverride xmlns:a="http://schemas.openxmlformats.org/drawingml/2006/main">
  <a:clrScheme name="Ion">
    <a:dk1>
      <a:sysClr val="windowText" lastClr="000000"/>
    </a:dk1>
    <a:lt1>
      <a:sysClr val="window" lastClr="FFFFFF"/>
    </a:lt1>
    <a:dk2>
      <a:srgbClr val="0E5580"/>
    </a:dk2>
    <a:lt2>
      <a:srgbClr val="EBEBEB"/>
    </a:lt2>
    <a:accent1>
      <a:srgbClr val="ACD433"/>
    </a:accent1>
    <a:accent2>
      <a:srgbClr val="E6C133"/>
    </a:accent2>
    <a:accent3>
      <a:srgbClr val="EF7A24"/>
    </a:accent3>
    <a:accent4>
      <a:srgbClr val="5AA0F5"/>
    </a:accent4>
    <a:accent5>
      <a:srgbClr val="75CEEC"/>
    </a:accent5>
    <a:accent6>
      <a:srgbClr val="65D6A0"/>
    </a:accent6>
    <a:hlink>
      <a:srgbClr val="C4E46E"/>
    </a:hlink>
    <a:folHlink>
      <a:srgbClr val="BDE0FB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543</TotalTime>
  <Words>493</Words>
  <Application>Microsoft Office PowerPoint</Application>
  <PresentationFormat>Widescreen</PresentationFormat>
  <Paragraphs>151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Algerian</vt:lpstr>
      <vt:lpstr>Arial</vt:lpstr>
      <vt:lpstr>Arial Rounded MT Bold</vt:lpstr>
      <vt:lpstr>Calibri</vt:lpstr>
      <vt:lpstr>Century Gothic</vt:lpstr>
      <vt:lpstr>Lato</vt:lpstr>
      <vt:lpstr>Söhne</vt:lpstr>
      <vt:lpstr>Wingdings</vt:lpstr>
      <vt:lpstr>Wingdings 3</vt:lpstr>
      <vt:lpstr>Ion</vt:lpstr>
      <vt:lpstr>Zomato Data Analysis</vt:lpstr>
      <vt:lpstr>PowerPoint Presentation</vt:lpstr>
      <vt:lpstr>PowerPoint Presentation</vt:lpstr>
      <vt:lpstr>PowerPoint Presentation</vt:lpstr>
      <vt:lpstr>Expenditure On Food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Zomato Data Analysis</dc:title>
  <dc:creator>mallesh honnappa</dc:creator>
  <cp:lastModifiedBy>mallesh honnappa</cp:lastModifiedBy>
  <cp:revision>45</cp:revision>
  <dcterms:created xsi:type="dcterms:W3CDTF">2024-01-17T15:49:32Z</dcterms:created>
  <dcterms:modified xsi:type="dcterms:W3CDTF">2024-01-18T12:03:40Z</dcterms:modified>
</cp:coreProperties>
</file>

<file path=docProps/thumbnail.jpeg>
</file>